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70" r:id="rId3"/>
    <p:sldId id="271" r:id="rId4"/>
    <p:sldId id="272" r:id="rId5"/>
    <p:sldId id="257" r:id="rId6"/>
    <p:sldId id="258" r:id="rId7"/>
    <p:sldId id="259" r:id="rId8"/>
    <p:sldId id="260" r:id="rId9"/>
    <p:sldId id="261" r:id="rId10"/>
    <p:sldId id="262" r:id="rId11"/>
    <p:sldId id="263" r:id="rId12"/>
    <p:sldId id="264" r:id="rId13"/>
    <p:sldId id="265" r:id="rId14"/>
    <p:sldId id="266" r:id="rId15"/>
    <p:sldId id="267" r:id="rId16"/>
    <p:sldId id="26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90" y="8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5E4960-36D6-75D7-7917-664DC64B3A1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69F6BBEF-1B2B-8912-04AD-2E59330F8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0DA84A7E-0100-C61D-AF03-11016FDC4587}"/>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5" name="Fußzeilenplatzhalter 4">
            <a:extLst>
              <a:ext uri="{FF2B5EF4-FFF2-40B4-BE49-F238E27FC236}">
                <a16:creationId xmlns:a16="http://schemas.microsoft.com/office/drawing/2014/main" id="{CDAE85F2-0058-30D6-5A03-03F34EE67E6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66BDEF-9263-69D8-0028-79DD3598CC7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191121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8F740-6130-591E-2022-41815543312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6BCF00F-A135-697E-CC83-4EBDC86178D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AD7E3CC-56CE-C32E-7C4F-0AE20E495BC4}"/>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5" name="Fußzeilenplatzhalter 4">
            <a:extLst>
              <a:ext uri="{FF2B5EF4-FFF2-40B4-BE49-F238E27FC236}">
                <a16:creationId xmlns:a16="http://schemas.microsoft.com/office/drawing/2014/main" id="{407BC2BC-A01E-CB86-A4A2-1E12366E2F5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504D67F-D997-90C3-FBE7-6ED62FE20950}"/>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4203201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57F7B-1F25-6F53-D4E4-CD191C6F62D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2669586B-1DB8-9F27-42E5-2A646BE7B9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E792B40B-4A51-AE5F-9013-7EFC3E630EF2}"/>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5" name="Fußzeilenplatzhalter 4">
            <a:extLst>
              <a:ext uri="{FF2B5EF4-FFF2-40B4-BE49-F238E27FC236}">
                <a16:creationId xmlns:a16="http://schemas.microsoft.com/office/drawing/2014/main" id="{8649ABF7-1F6D-27AA-88A6-3DDE62D05E5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B50DD9-16D7-31DE-7621-2FE2C32560DC}"/>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3439881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78B54E-056C-E3EA-7F84-2A7835973C5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857E74F-FF36-962F-4F2C-5A3451E1FE3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20F1257-5163-0A11-6EB1-4093276075D5}"/>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4079185-4551-113C-00C1-A9920F470B39}"/>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6" name="Fußzeilenplatzhalter 5">
            <a:extLst>
              <a:ext uri="{FF2B5EF4-FFF2-40B4-BE49-F238E27FC236}">
                <a16:creationId xmlns:a16="http://schemas.microsoft.com/office/drawing/2014/main" id="{CA7EF82D-4009-B410-A1E5-945F1BD36D9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98C616F-8592-0641-561F-BED502CA7C9B}"/>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184775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A3EEC2-9997-3647-F14E-EDC8B1E5AF85}"/>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872E8E2-84C8-8FA8-71DB-47734698A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599F8D8-8BDE-D65E-ADB6-7E2AFBAD883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830CE30-F164-4960-8057-05B8763308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CE39381-C84A-89EB-906E-C707105C4A61}"/>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5A219A8-1169-0ECA-5D78-642DE22C2DB3}"/>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8" name="Fußzeilenplatzhalter 7">
            <a:extLst>
              <a:ext uri="{FF2B5EF4-FFF2-40B4-BE49-F238E27FC236}">
                <a16:creationId xmlns:a16="http://schemas.microsoft.com/office/drawing/2014/main" id="{76D279CF-C695-5EC2-A3B9-5554B80A039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D529E2F4-ABAB-9CE1-2D34-9DD365FD940A}"/>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1165625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11A55C-A8C2-286D-6B34-D644D145FC2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C59C6FE0-A161-BFF1-7DAC-948DBFD72397}"/>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4" name="Fußzeilenplatzhalter 3">
            <a:extLst>
              <a:ext uri="{FF2B5EF4-FFF2-40B4-BE49-F238E27FC236}">
                <a16:creationId xmlns:a16="http://schemas.microsoft.com/office/drawing/2014/main" id="{EA3E091D-E617-E302-24F6-F69BC6E1B116}"/>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3F4C9DC-D672-6BB6-AC76-AC1A22F9D00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39513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E5A314E-CDD3-51E2-DF22-2608CBFFFFE0}"/>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3" name="Fußzeilenplatzhalter 2">
            <a:extLst>
              <a:ext uri="{FF2B5EF4-FFF2-40B4-BE49-F238E27FC236}">
                <a16:creationId xmlns:a16="http://schemas.microsoft.com/office/drawing/2014/main" id="{5DA73860-F7D4-EE4A-F668-C9F6285B9A0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0461C0B4-958A-22B6-90AD-8E1772A0E39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1511991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EB3B7-A278-E002-3902-97B209A5F9B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68D8023-4975-3411-33B6-D7DAF2FC0B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F502FFF-5A34-6D31-2FE0-BCAC48712B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F4E404A-7E52-0D00-CCB3-28D732E0B1E5}"/>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6" name="Fußzeilenplatzhalter 5">
            <a:extLst>
              <a:ext uri="{FF2B5EF4-FFF2-40B4-BE49-F238E27FC236}">
                <a16:creationId xmlns:a16="http://schemas.microsoft.com/office/drawing/2014/main" id="{A4FFB67C-9B1F-B803-E00C-1728D9D9A52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54D0043-5FF3-0E38-244C-199E5884F699}"/>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3650623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76801E-68F1-FD6D-F225-18501CCBE53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27B9B13-9ADC-4BBE-7A5F-01CD85C6C8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B2617B9-260E-458D-F75E-6C364AAAF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3C07B48-79BB-8852-1048-6AD5FF7CADCD}"/>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6" name="Fußzeilenplatzhalter 5">
            <a:extLst>
              <a:ext uri="{FF2B5EF4-FFF2-40B4-BE49-F238E27FC236}">
                <a16:creationId xmlns:a16="http://schemas.microsoft.com/office/drawing/2014/main" id="{26CF35E2-1BBE-D61B-CCD6-5F4486CF82E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B4F39E9-5EA4-5369-39F9-939E3F604723}"/>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324034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DF669B-3FC9-996B-A6B8-D97752913E6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23F97F1-5BB3-32AD-AECB-DDB24677686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8C593C2-9013-13A3-3C78-38F09F33F762}"/>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5" name="Fußzeilenplatzhalter 4">
            <a:extLst>
              <a:ext uri="{FF2B5EF4-FFF2-40B4-BE49-F238E27FC236}">
                <a16:creationId xmlns:a16="http://schemas.microsoft.com/office/drawing/2014/main" id="{9A997D71-F36D-F96B-5E86-2DB5C8F80C8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341610-D42E-666D-CA1B-3AFE57358AD9}"/>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23880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344626C-381E-9AEB-1863-47E20D8518B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6D8567C-07D2-E610-D17A-2743B379F0A5}"/>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17C75B3-AD10-2552-37FA-0693B52BEA75}"/>
              </a:ext>
            </a:extLst>
          </p:cNvPr>
          <p:cNvSpPr>
            <a:spLocks noGrp="1"/>
          </p:cNvSpPr>
          <p:nvPr>
            <p:ph type="dt" sz="half" idx="10"/>
          </p:nvPr>
        </p:nvSpPr>
        <p:spPr/>
        <p:txBody>
          <a:bodyPr/>
          <a:lstStyle/>
          <a:p>
            <a:fld id="{1F5E685E-9CAB-4679-9146-844C87394889}" type="datetimeFigureOut">
              <a:rPr lang="de-DE" smtClean="0"/>
              <a:t>04.10.2026</a:t>
            </a:fld>
            <a:endParaRPr lang="de-DE"/>
          </a:p>
        </p:txBody>
      </p:sp>
      <p:sp>
        <p:nvSpPr>
          <p:cNvPr id="5" name="Fußzeilenplatzhalter 4">
            <a:extLst>
              <a:ext uri="{FF2B5EF4-FFF2-40B4-BE49-F238E27FC236}">
                <a16:creationId xmlns:a16="http://schemas.microsoft.com/office/drawing/2014/main" id="{A9EA2E4E-5909-2B6D-4E59-349B73BAFD5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B7D2EDB-E5F5-565B-D8EB-490E0E4E9BE7}"/>
              </a:ext>
            </a:extLst>
          </p:cNvPr>
          <p:cNvSpPr>
            <a:spLocks noGrp="1"/>
          </p:cNvSpPr>
          <p:nvPr>
            <p:ph type="sldNum" sz="quarter" idx="12"/>
          </p:nvPr>
        </p:nvSpPr>
        <p:spPr/>
        <p:txBody>
          <a:bodyPr/>
          <a:lstStyle/>
          <a:p>
            <a:fld id="{3BBDD9C4-0066-4AED-AFA3-D0EC126F4DB4}" type="slidenum">
              <a:rPr lang="de-DE" smtClean="0"/>
              <a:t>‹Nr.›</a:t>
            </a:fld>
            <a:endParaRPr lang="de-DE"/>
          </a:p>
        </p:txBody>
      </p:sp>
    </p:spTree>
    <p:extLst>
      <p:ext uri="{BB962C8B-B14F-4D97-AF65-F5344CB8AC3E}">
        <p14:creationId xmlns:p14="http://schemas.microsoft.com/office/powerpoint/2010/main" val="3120231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29BFD28-56A1-04F4-E4FE-F56AD5C5C1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FA762C3F-2F35-F840-8674-8B9425662D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BFDE983-6A92-E8F4-F9E2-53922DC02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5E685E-9CAB-4679-9146-844C87394889}" type="datetimeFigureOut">
              <a:rPr lang="de-DE" smtClean="0"/>
              <a:t>04.10.2026</a:t>
            </a:fld>
            <a:endParaRPr lang="de-DE"/>
          </a:p>
        </p:txBody>
      </p:sp>
      <p:sp>
        <p:nvSpPr>
          <p:cNvPr id="5" name="Fußzeilenplatzhalter 4">
            <a:extLst>
              <a:ext uri="{FF2B5EF4-FFF2-40B4-BE49-F238E27FC236}">
                <a16:creationId xmlns:a16="http://schemas.microsoft.com/office/drawing/2014/main" id="{0E4F3D67-FFC3-BD57-D06C-B5E3B5C291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F1189DDA-6B9D-8B7C-CC9E-C86AAF4B60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BDD9C4-0066-4AED-AFA3-D0EC126F4DB4}" type="slidenum">
              <a:rPr lang="de-DE" smtClean="0"/>
              <a:t>‹Nr.›</a:t>
            </a:fld>
            <a:endParaRPr lang="de-DE"/>
          </a:p>
        </p:txBody>
      </p:sp>
    </p:spTree>
    <p:extLst>
      <p:ext uri="{BB962C8B-B14F-4D97-AF65-F5344CB8AC3E}">
        <p14:creationId xmlns:p14="http://schemas.microsoft.com/office/powerpoint/2010/main" val="989241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tXTRxBfE9UI" TargetMode="External"/><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22FA35B-8E72-C190-9DBA-753C14C7F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90850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E50D4C38-D4CD-AE27-4B27-C49427A256CC}"/>
              </a:ext>
            </a:extLst>
          </p:cNvPr>
          <p:cNvPicPr>
            <a:picLocks noChangeAspect="1"/>
          </p:cNvPicPr>
          <p:nvPr/>
        </p:nvPicPr>
        <p:blipFill>
          <a:blip r:embed="rId2">
            <a:extLst>
              <a:ext uri="{28A0092B-C50C-407E-A947-70E740481C1C}">
                <a14:useLocalDpi xmlns:a14="http://schemas.microsoft.com/office/drawing/2010/main" val="0"/>
              </a:ext>
            </a:extLst>
          </a:blip>
          <a:srcRect t="2955" b="12360"/>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17054309-781A-4473-C90C-7DCE9DF349BE}"/>
              </a:ext>
            </a:extLst>
          </p:cNvPr>
          <p:cNvSpPr txBox="1"/>
          <p:nvPr/>
        </p:nvSpPr>
        <p:spPr>
          <a:xfrm>
            <a:off x="8538359" y="1080415"/>
            <a:ext cx="3201033" cy="3742762"/>
          </a:xfrm>
          <a:prstGeom prst="rect">
            <a:avLst/>
          </a:prstGeom>
        </p:spPr>
        <p:txBody>
          <a:bodyPr vert="horz" lIns="91440" tIns="45720" rIns="91440" bIns="45720" rtlCol="0">
            <a:noAutofit/>
          </a:bodyPr>
          <a:lstStyle/>
          <a:p>
            <a:pPr>
              <a:lnSpc>
                <a:spcPct val="90000"/>
              </a:lnSpc>
              <a:spcAft>
                <a:spcPts val="600"/>
              </a:spcAft>
            </a:pPr>
            <a:r>
              <a:rPr lang="en-US" sz="1200" dirty="0">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75271396-A753-9A08-F185-5153FFDBA9B3}"/>
              </a:ext>
            </a:extLst>
          </p:cNvPr>
          <p:cNvSpPr txBox="1"/>
          <p:nvPr/>
        </p:nvSpPr>
        <p:spPr>
          <a:xfrm>
            <a:off x="7718960" y="885080"/>
            <a:ext cx="4171369" cy="5693866"/>
          </a:xfrm>
          <a:prstGeom prst="rect">
            <a:avLst/>
          </a:prstGeom>
          <a:noFill/>
        </p:spPr>
        <p:txBody>
          <a:bodyPr wrap="square">
            <a:spAutoFit/>
          </a:bodyPr>
          <a:lstStyle/>
          <a:p>
            <a:pPr>
              <a:buNone/>
            </a:pPr>
            <a:r>
              <a:rPr lang="de-DE" sz="1400" b="1" dirty="0">
                <a:latin typeface="Arial" panose="020B0604020202020204" pitchFamily="34" charset="0"/>
                <a:cs typeface="Arial" panose="020B0604020202020204" pitchFamily="34" charset="0"/>
              </a:rPr>
              <a:t>Vorwort</a:t>
            </a:r>
          </a:p>
          <a:p>
            <a:pPr>
              <a:buNone/>
            </a:pPr>
            <a:endParaRPr lang="de-DE" sz="1400" b="1" dirty="0">
              <a:latin typeface="Arial" panose="020B0604020202020204" pitchFamily="34" charset="0"/>
              <a:cs typeface="Arial" panose="020B0604020202020204" pitchFamily="34" charset="0"/>
            </a:endParaRPr>
          </a:p>
          <a:p>
            <a:pPr>
              <a:buNone/>
            </a:pPr>
            <a:r>
              <a:rPr lang="de-DE" sz="1400" b="1" dirty="0">
                <a:latin typeface="Arial" panose="020B0604020202020204" pitchFamily="34" charset="0"/>
                <a:cs typeface="Arial" panose="020B0604020202020204" pitchFamily="34" charset="0"/>
              </a:rPr>
              <a:t>„Max entdeckt kurz und lang“</a:t>
            </a:r>
            <a:r>
              <a:rPr lang="de-DE" sz="1400" dirty="0">
                <a:latin typeface="Arial" panose="020B0604020202020204" pitchFamily="34" charset="0"/>
                <a:cs typeface="Arial" panose="020B0604020202020204" pitchFamily="34" charset="0"/>
              </a:rPr>
              <a:t> ist eine mathematische Alltagsgeschichte für Schülerinnen und Schüler mit komplexer Beeinträchtigung.</a:t>
            </a:r>
          </a:p>
          <a:p>
            <a:pPr>
              <a:buNone/>
            </a:pPr>
            <a:r>
              <a:rPr lang="de-DE" sz="1400" dirty="0">
                <a:latin typeface="Arial" panose="020B0604020202020204" pitchFamily="34" charset="0"/>
                <a:cs typeface="Arial" panose="020B0604020202020204" pitchFamily="34" charset="0"/>
              </a:rPr>
              <a:t>Die PowerPoint-Präsentation begleitet die Geschichte visuell und kann mit einem Beamer oder an einer digitalen Tafel eingesetzt werden. Die Texte können entfernt werden, damit die Bilder als Kulisse und visuelle Unterstützung beim Erzählen dienen.</a:t>
            </a:r>
          </a:p>
          <a:p>
            <a:pPr>
              <a:buNone/>
            </a:pPr>
            <a:r>
              <a:rPr lang="de-DE" sz="1400" dirty="0">
                <a:latin typeface="Arial" panose="020B0604020202020204" pitchFamily="34" charset="0"/>
                <a:cs typeface="Arial" panose="020B0604020202020204" pitchFamily="34" charset="0"/>
              </a:rPr>
              <a:t>In den </a:t>
            </a:r>
            <a:r>
              <a:rPr lang="de-DE" sz="1400" b="1" dirty="0">
                <a:latin typeface="Arial" panose="020B0604020202020204" pitchFamily="34" charset="0"/>
                <a:cs typeface="Arial" panose="020B0604020202020204" pitchFamily="34" charset="0"/>
              </a:rPr>
              <a:t>blauen Kästen</a:t>
            </a:r>
            <a:r>
              <a:rPr lang="de-DE" sz="1400" dirty="0">
                <a:latin typeface="Arial" panose="020B0604020202020204" pitchFamily="34" charset="0"/>
                <a:cs typeface="Arial" panose="020B0604020202020204" pitchFamily="34" charset="0"/>
              </a:rPr>
              <a:t> finden sich methodische Hinweise und das benötigte Material. Die Situationen können anschließend mit echten Gegenständen praktisch umgesetzt und erlebt werden.</a:t>
            </a:r>
          </a:p>
          <a:p>
            <a:pPr>
              <a:buNone/>
            </a:pPr>
            <a:r>
              <a:rPr lang="de-DE" sz="1400" dirty="0">
                <a:latin typeface="Arial" panose="020B0604020202020204" pitchFamily="34" charset="0"/>
                <a:cs typeface="Arial" panose="020B0604020202020204" pitchFamily="34" charset="0"/>
              </a:rPr>
              <a:t>Jede Unterrichtsstunde beginnt und endet mit einem </a:t>
            </a:r>
            <a:r>
              <a:rPr lang="de-DE" sz="1400" b="1" dirty="0">
                <a:latin typeface="Arial" panose="020B0604020202020204" pitchFamily="34" charset="0"/>
                <a:cs typeface="Arial" panose="020B0604020202020204" pitchFamily="34" charset="0"/>
              </a:rPr>
              <a:t>Lied zum Thema „Kurz und lang“</a:t>
            </a:r>
            <a:r>
              <a:rPr lang="de-DE" sz="1400" dirty="0">
                <a:latin typeface="Arial" panose="020B0604020202020204" pitchFamily="34" charset="0"/>
                <a:cs typeface="Arial" panose="020B0604020202020204" pitchFamily="34" charset="0"/>
              </a:rPr>
              <a:t>. So werden die Begriffe immer wieder aufgegriffen und auf unterschiedliche Weise erfahren.</a:t>
            </a:r>
          </a:p>
          <a:p>
            <a:pPr>
              <a:buNone/>
            </a:pPr>
            <a:r>
              <a:rPr lang="de-DE" sz="1400" b="1" dirty="0">
                <a:latin typeface="Arial" panose="020B0604020202020204" pitchFamily="34" charset="0"/>
                <a:cs typeface="Arial" panose="020B0604020202020204" pitchFamily="34" charset="0"/>
              </a:rPr>
              <a:t>Max</a:t>
            </a:r>
            <a:r>
              <a:rPr lang="de-DE" sz="1400" dirty="0">
                <a:latin typeface="Arial" panose="020B0604020202020204" pitchFamily="34" charset="0"/>
                <a:cs typeface="Arial" panose="020B0604020202020204" pitchFamily="34" charset="0"/>
              </a:rPr>
              <a:t> begleitet die Schülerinnen und Schüler durch die Geschichte. Er kann als </a:t>
            </a:r>
            <a:r>
              <a:rPr lang="de-DE" sz="1400" b="1" dirty="0">
                <a:latin typeface="Arial" panose="020B0604020202020204" pitchFamily="34" charset="0"/>
                <a:cs typeface="Arial" panose="020B0604020202020204" pitchFamily="34" charset="0"/>
              </a:rPr>
              <a:t>Puppe, Handpuppe oder fiktive Figur</a:t>
            </a:r>
            <a:r>
              <a:rPr lang="de-DE" sz="1400" dirty="0">
                <a:latin typeface="Arial" panose="020B0604020202020204" pitchFamily="34" charset="0"/>
                <a:cs typeface="Arial" panose="020B0604020202020204" pitchFamily="34" charset="0"/>
              </a:rPr>
              <a:t> eingesetzt werden.</a:t>
            </a:r>
          </a:p>
          <a:p>
            <a:pPr>
              <a:buNone/>
            </a:pPr>
            <a:r>
              <a:rPr lang="de-DE" sz="1400" dirty="0">
                <a:latin typeface="Arial" panose="020B0604020202020204" pitchFamily="34" charset="0"/>
                <a:cs typeface="Arial" panose="020B0604020202020204" pitchFamily="34" charset="0"/>
              </a:rPr>
              <a:t>So wird </a:t>
            </a:r>
            <a:r>
              <a:rPr lang="de-DE" sz="1400" b="1" dirty="0">
                <a:latin typeface="Arial" panose="020B0604020202020204" pitchFamily="34" charset="0"/>
                <a:cs typeface="Arial" panose="020B0604020202020204" pitchFamily="34" charset="0"/>
              </a:rPr>
              <a:t>„kurz und lang“ nicht nur gesehen, sondern auch gehört, gefühlt, erlebt und praktisch erfahren.</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2047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C18DDE8E-5BD7-5615-1A12-2B1FDB1F0A82}"/>
              </a:ext>
            </a:extLst>
          </p:cNvPr>
          <p:cNvPicPr>
            <a:picLocks noChangeAspect="1"/>
          </p:cNvPicPr>
          <p:nvPr/>
        </p:nvPicPr>
        <p:blipFill>
          <a:blip r:embed="rId2">
            <a:extLst>
              <a:ext uri="{28A0092B-C50C-407E-A947-70E740481C1C}">
                <a14:useLocalDpi xmlns:a14="http://schemas.microsoft.com/office/drawing/2010/main" val="0"/>
              </a:ext>
            </a:extLst>
          </a:blip>
          <a:srcRect l="998" r="19690"/>
          <a:stretch>
            <a:fillRect/>
          </a:stretch>
        </p:blipFill>
        <p:spPr>
          <a:xfrm>
            <a:off x="2519309"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AD82875A-2110-94C4-597E-9B971E8A03A5}"/>
              </a:ext>
            </a:extLst>
          </p:cNvPr>
          <p:cNvSpPr txBox="1"/>
          <p:nvPr/>
        </p:nvSpPr>
        <p:spPr>
          <a:xfrm>
            <a:off x="231504" y="622026"/>
            <a:ext cx="4102990" cy="3742762"/>
          </a:xfrm>
          <a:prstGeom prst="rect">
            <a:avLst/>
          </a:prstGeom>
        </p:spPr>
        <p:txBody>
          <a:bodyPr vert="horz" lIns="91440" tIns="45720" rIns="91440" bIns="45720" rtlCol="0">
            <a:noAutofit/>
          </a:bodyPr>
          <a:lstStyle/>
          <a:p>
            <a:pPr>
              <a:lnSpc>
                <a:spcPct val="90000"/>
              </a:lnSpc>
              <a:spcAft>
                <a:spcPts val="600"/>
              </a:spcAft>
            </a:pPr>
            <a:r>
              <a:rPr lang="en-US" sz="1200" b="1" dirty="0">
                <a:latin typeface="Arial" panose="020B0604020202020204" pitchFamily="34" charset="0"/>
                <a:cs typeface="Arial" panose="020B0604020202020204" pitchFamily="34" charset="0"/>
              </a:rPr>
              <a:t>Förderziele</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Wahrnehmung fördern: </a:t>
            </a:r>
            <a:r>
              <a:rPr lang="en-US" sz="1200" dirty="0">
                <a:latin typeface="Arial" panose="020B0604020202020204" pitchFamily="34" charset="0"/>
                <a:cs typeface="Arial" panose="020B0604020202020204" pitchFamily="34" charset="0"/>
              </a:rPr>
              <a:t>Unterschiede in Länge fühlen und ertasten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Körper- und Selbstwahrnehmung stärken: </a:t>
            </a:r>
            <a:r>
              <a:rPr lang="en-US" sz="1200" dirty="0">
                <a:latin typeface="Arial" panose="020B0604020202020204" pitchFamily="34" charset="0"/>
                <a:cs typeface="Arial" panose="020B0604020202020204" pitchFamily="34" charset="0"/>
              </a:rPr>
              <a:t>Gegenstände greifen, halten und mit den Händen erkunden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Kognitive Fähigkeiten fördern: </a:t>
            </a:r>
            <a:r>
              <a:rPr lang="en-US" sz="1200" dirty="0">
                <a:latin typeface="Arial" panose="020B0604020202020204" pitchFamily="34" charset="0"/>
                <a:cs typeface="Arial" panose="020B0604020202020204" pitchFamily="34" charset="0"/>
              </a:rPr>
              <a:t>kurze und lange Gegenstände wahrnehmen </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Kommunikation unterstützen: </a:t>
            </a:r>
            <a:r>
              <a:rPr lang="en-US" sz="1200" dirty="0">
                <a:latin typeface="Arial" panose="020B0604020202020204" pitchFamily="34" charset="0"/>
                <a:cs typeface="Arial" panose="020B0604020202020204" pitchFamily="34" charset="0"/>
              </a:rPr>
              <a:t>eigene Wahrnehmungen, Interessen und Entscheidungen durch individuelle Ausdrucksformen zeigen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Eigenaktivität und Selbstbestimmung ermöglichen: </a:t>
            </a:r>
            <a:r>
              <a:rPr lang="en-US" sz="1200" dirty="0">
                <a:latin typeface="Arial" panose="020B0604020202020204" pitchFamily="34" charset="0"/>
                <a:cs typeface="Arial" panose="020B0604020202020204" pitchFamily="34" charset="0"/>
              </a:rPr>
              <a:t>Materialien selbst auswählen, berühren und erkunden</a:t>
            </a:r>
          </a:p>
          <a:p>
            <a:pPr marL="342900" lvl="0" indent="-228600">
              <a:lnSpc>
                <a:spcPct val="90000"/>
              </a:lnSpc>
              <a:spcAft>
                <a:spcPts val="600"/>
              </a:spcAft>
              <a:buFont typeface="Arial" panose="020B0604020202020204" pitchFamily="34" charset="0"/>
              <a:buChar char="•"/>
            </a:pPr>
            <a:r>
              <a:rPr lang="en-US" sz="1200" b="1" dirty="0">
                <a:latin typeface="Arial" panose="020B0604020202020204" pitchFamily="34" charset="0"/>
                <a:cs typeface="Arial" panose="020B0604020202020204" pitchFamily="34" charset="0"/>
              </a:rPr>
              <a:t>Aufmerksamkeit und Konzentration fördern</a:t>
            </a:r>
            <a:r>
              <a:rPr lang="en-US" sz="1200" b="1">
                <a:latin typeface="Arial" panose="020B0604020202020204" pitchFamily="34" charset="0"/>
                <a:cs typeface="Arial" panose="020B0604020202020204" pitchFamily="34" charset="0"/>
              </a:rPr>
              <a:t>: </a:t>
            </a:r>
            <a:r>
              <a:rPr lang="en-US" sz="1200">
                <a:latin typeface="Arial" panose="020B0604020202020204" pitchFamily="34" charset="0"/>
                <a:cs typeface="Arial" panose="020B0604020202020204" pitchFamily="34" charset="0"/>
              </a:rPr>
              <a:t>sich </a:t>
            </a:r>
            <a:r>
              <a:rPr lang="en-US" sz="1200" dirty="0">
                <a:latin typeface="Arial" panose="020B0604020202020204" pitchFamily="34" charset="0"/>
                <a:cs typeface="Arial" panose="020B0604020202020204" pitchFamily="34" charset="0"/>
              </a:rPr>
              <a:t>auf Gegenstände, Bilder und Handlungen einlassen</a:t>
            </a:r>
          </a:p>
          <a:p>
            <a:pPr marL="114300" lvl="0">
              <a:lnSpc>
                <a:spcPct val="90000"/>
              </a:lnSpc>
              <a:spcAft>
                <a:spcPts val="600"/>
              </a:spcAft>
            </a:pPr>
            <a:endParaRPr lang="en-US" sz="1200" dirty="0">
              <a:latin typeface="Arial" panose="020B0604020202020204" pitchFamily="34" charset="0"/>
              <a:cs typeface="Arial" panose="020B0604020202020204" pitchFamily="34" charset="0"/>
            </a:endParaRPr>
          </a:p>
          <a:p>
            <a:pPr>
              <a:lnSpc>
                <a:spcPct val="90000"/>
              </a:lnSpc>
              <a:spcAft>
                <a:spcPts val="600"/>
              </a:spcAft>
            </a:pPr>
            <a:r>
              <a:rPr lang="en-US" sz="1200" b="1" dirty="0">
                <a:latin typeface="Arial" panose="020B0604020202020204" pitchFamily="34" charset="0"/>
                <a:cs typeface="Arial" panose="020B0604020202020204" pitchFamily="34" charset="0"/>
              </a:rPr>
              <a:t>Unterrichtsziele</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Die Schülerinnen und Schüler sollen den Unterschied zwischen kurz und lang erleben. </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Sie sollen „kurz“ und „lang“ in verschiedenen Alltagssituationen erfahren.</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Sie sollen sich handelnd mit Längen und Größenunterschieden auseinandersetzen. </a:t>
            </a:r>
          </a:p>
          <a:p>
            <a:pPr marL="342900" lvl="0" indent="-228600">
              <a:lnSpc>
                <a:spcPct val="90000"/>
              </a:lnSpc>
              <a:spcAft>
                <a:spcPts val="600"/>
              </a:spcAft>
              <a:buFont typeface="Arial" panose="020B0604020202020204" pitchFamily="34" charset="0"/>
              <a:buChar char="•"/>
            </a:pPr>
            <a:r>
              <a:rPr lang="en-US" sz="1200" dirty="0">
                <a:latin typeface="Arial" panose="020B0604020202020204" pitchFamily="34" charset="0"/>
                <a:cs typeface="Arial" panose="020B0604020202020204" pitchFamily="34" charset="0"/>
              </a:rPr>
              <a:t>Sie sollen Mathematik sinnlich, praktisch und alltagsnah erleben. </a:t>
            </a:r>
          </a:p>
        </p:txBody>
      </p:sp>
    </p:spTree>
    <p:extLst>
      <p:ext uri="{BB962C8B-B14F-4D97-AF65-F5344CB8AC3E}">
        <p14:creationId xmlns:p14="http://schemas.microsoft.com/office/powerpoint/2010/main" val="4238035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Grafik 2">
            <a:extLst>
              <a:ext uri="{FF2B5EF4-FFF2-40B4-BE49-F238E27FC236}">
                <a16:creationId xmlns:a16="http://schemas.microsoft.com/office/drawing/2014/main" id="{2C04E584-7E37-E9A7-9185-C315025AA8A2}"/>
              </a:ext>
            </a:extLst>
          </p:cNvPr>
          <p:cNvPicPr>
            <a:picLocks noChangeAspect="1"/>
          </p:cNvPicPr>
          <p:nvPr/>
        </p:nvPicPr>
        <p:blipFill>
          <a:blip r:embed="rId2">
            <a:extLst>
              <a:ext uri="{28A0092B-C50C-407E-A947-70E740481C1C}">
                <a14:useLocalDpi xmlns:a14="http://schemas.microsoft.com/office/drawing/2010/main" val="0"/>
              </a:ext>
            </a:extLst>
          </a:blip>
          <a:srcRect t="7050" b="13740"/>
          <a:stretch>
            <a:fillRect/>
          </a:stretch>
        </p:blipFill>
        <p:spPr>
          <a:xfrm>
            <a:off x="20" y="1282"/>
            <a:ext cx="12191980" cy="6856718"/>
          </a:xfrm>
          <a:prstGeom prst="rect">
            <a:avLst/>
          </a:prstGeom>
        </p:spPr>
      </p:pic>
      <p:graphicFrame>
        <p:nvGraphicFramePr>
          <p:cNvPr id="4" name="Tabelle 3">
            <a:extLst>
              <a:ext uri="{FF2B5EF4-FFF2-40B4-BE49-F238E27FC236}">
                <a16:creationId xmlns:a16="http://schemas.microsoft.com/office/drawing/2014/main" id="{62340A7B-0EA5-1162-7BDA-FD0B8E38D1FD}"/>
              </a:ext>
            </a:extLst>
          </p:cNvPr>
          <p:cNvGraphicFramePr>
            <a:graphicFrameLocks noGrp="1"/>
          </p:cNvGraphicFramePr>
          <p:nvPr>
            <p:extLst>
              <p:ext uri="{D42A27DB-BD31-4B8C-83A1-F6EECF244321}">
                <p14:modId xmlns:p14="http://schemas.microsoft.com/office/powerpoint/2010/main" val="1235260646"/>
              </p:ext>
            </p:extLst>
          </p:nvPr>
        </p:nvGraphicFramePr>
        <p:xfrm>
          <a:off x="10129447" y="4382758"/>
          <a:ext cx="2061029" cy="2473960"/>
        </p:xfrm>
        <a:graphic>
          <a:graphicData uri="http://schemas.openxmlformats.org/drawingml/2006/table">
            <a:tbl>
              <a:tblPr firstRow="1" bandRow="1">
                <a:tableStyleId>{5C22544A-7EE6-4342-B048-85BDC9FD1C3A}</a:tableStyleId>
              </a:tblPr>
              <a:tblGrid>
                <a:gridCol w="2061029">
                  <a:extLst>
                    <a:ext uri="{9D8B030D-6E8A-4147-A177-3AD203B41FA5}">
                      <a16:colId xmlns:a16="http://schemas.microsoft.com/office/drawing/2014/main" val="4185589364"/>
                    </a:ext>
                  </a:extLst>
                </a:gridCol>
              </a:tblGrid>
              <a:tr h="370840">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644342881"/>
                  </a:ext>
                </a:extLst>
              </a:tr>
              <a:tr h="370840">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Hans (Puppe) </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Hund (Plüsch)</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Tasse, Löffel</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Strümpfe, Hose, Jacke, BIGmack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Stifte, Papier oder Leinwand</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Seil oder Schnur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dünnes Papier, Schere, Ventilator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Knete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Stöcke</a:t>
                      </a:r>
                    </a:p>
                  </a:txBody>
                  <a:tcPr/>
                </a:tc>
                <a:extLst>
                  <a:ext uri="{0D108BD9-81ED-4DB2-BD59-A6C34878D82A}">
                    <a16:rowId xmlns:a16="http://schemas.microsoft.com/office/drawing/2014/main" val="3901231537"/>
                  </a:ext>
                </a:extLst>
              </a:tr>
            </a:tbl>
          </a:graphicData>
        </a:graphic>
      </p:graphicFrame>
    </p:spTree>
    <p:extLst>
      <p:ext uri="{BB962C8B-B14F-4D97-AF65-F5344CB8AC3E}">
        <p14:creationId xmlns:p14="http://schemas.microsoft.com/office/powerpoint/2010/main" val="3671413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FB95294C-C98A-EEA0-E3B0-E6E05102328B}"/>
              </a:ext>
            </a:extLst>
          </p:cNvPr>
          <p:cNvPicPr>
            <a:picLocks noChangeAspect="1"/>
          </p:cNvPicPr>
          <p:nvPr/>
        </p:nvPicPr>
        <p:blipFill>
          <a:blip r:embed="rId2">
            <a:extLst>
              <a:ext uri="{28A0092B-C50C-407E-A947-70E740481C1C}">
                <a14:useLocalDpi xmlns:a14="http://schemas.microsoft.com/office/drawing/2010/main" val="0"/>
              </a:ext>
            </a:extLst>
          </a:blip>
          <a:srcRect l="3247" r="1744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3E0C9AB3-7A1E-C76C-206B-10D50720367A}"/>
              </a:ext>
            </a:extLst>
          </p:cNvPr>
          <p:cNvSpPr txBox="1"/>
          <p:nvPr/>
        </p:nvSpPr>
        <p:spPr>
          <a:xfrm>
            <a:off x="161900" y="296642"/>
            <a:ext cx="4025736" cy="3693467"/>
          </a:xfrm>
          <a:prstGeom prst="rect">
            <a:avLst/>
          </a:prstGeom>
        </p:spPr>
        <p:txBody>
          <a:bodyPr vert="horz" lIns="91440" tIns="45720" rIns="91440" bIns="45720" rtlCol="0">
            <a:noAutofit/>
          </a:bodyPr>
          <a:lstStyle/>
          <a:p>
            <a:pPr>
              <a:lnSpc>
                <a:spcPct val="90000"/>
              </a:lnSpc>
              <a:spcBef>
                <a:spcPts val="900"/>
              </a:spcBef>
              <a:spcAft>
                <a:spcPts val="900"/>
              </a:spcAft>
            </a:pPr>
            <a:r>
              <a:rPr lang="en-US" sz="1600" b="1" dirty="0">
                <a:latin typeface="Arial" panose="020B0604020202020204" pitchFamily="34" charset="0"/>
                <a:cs typeface="Arial" panose="020B0604020202020204" pitchFamily="34" charset="0"/>
              </a:rPr>
              <a:t>Der</a:t>
            </a:r>
            <a:r>
              <a:rPr lang="en-US" sz="1600" b="1" dirty="0">
                <a:effectLst/>
                <a:latin typeface="Arial" panose="020B0604020202020204" pitchFamily="34" charset="0"/>
                <a:cs typeface="Arial" panose="020B0604020202020204" pitchFamily="34" charset="0"/>
              </a:rPr>
              <a:t> Morgen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lag noch gemütlich in seinem Bett.</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Als seine Mutter an die Tür klopfte,    wurde er langsam wach, </a:t>
            </a:r>
            <a:endParaRPr lang="en-US" sz="1600"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b="1" dirty="0">
                <a:latin typeface="Arial" panose="020B0604020202020204" pitchFamily="34" charset="0"/>
                <a:cs typeface="Arial" panose="020B0604020202020204" pitchFamily="34" charset="0"/>
              </a:rPr>
              <a:t>Sie klopfte einmal kurz und anschließend einmal lang. </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Dann öffnete sie die Tür und sagte: “</a:t>
            </a:r>
            <a:r>
              <a:rPr lang="en-US" sz="1600" dirty="0">
                <a:effectLst/>
                <a:latin typeface="Arial" panose="020B0604020202020204" pitchFamily="34" charset="0"/>
                <a:cs typeface="Arial" panose="020B0604020202020204" pitchFamily="34" charset="0"/>
              </a:rPr>
              <a:t>Guten Morgen, Max.“ </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Max</a:t>
            </a:r>
            <a:r>
              <a:rPr lang="en-US" sz="1600" dirty="0">
                <a:effectLst/>
                <a:latin typeface="Arial" panose="020B0604020202020204" pitchFamily="34" charset="0"/>
                <a:cs typeface="Arial" panose="020B0604020202020204" pitchFamily="34" charset="0"/>
              </a:rPr>
              <a:t> </a:t>
            </a:r>
            <a:r>
              <a:rPr lang="en-US" sz="1600" b="1" dirty="0">
                <a:effectLst/>
                <a:latin typeface="Arial" panose="020B0604020202020204" pitchFamily="34" charset="0"/>
                <a:cs typeface="Arial" panose="020B0604020202020204" pitchFamily="34" charset="0"/>
              </a:rPr>
              <a:t>reckte und streckte sich</a:t>
            </a:r>
            <a:r>
              <a:rPr lang="en-US" sz="1600" dirty="0">
                <a:effectLst/>
                <a:latin typeface="Arial" panose="020B0604020202020204" pitchFamily="34" charset="0"/>
                <a:cs typeface="Arial" panose="020B0604020202020204" pitchFamily="34" charset="0"/>
              </a:rPr>
              <a:t>, einmal kurz und einmal lang. </a:t>
            </a:r>
          </a:p>
        </p:txBody>
      </p:sp>
      <p:graphicFrame>
        <p:nvGraphicFramePr>
          <p:cNvPr id="6" name="Tabelle 5">
            <a:extLst>
              <a:ext uri="{FF2B5EF4-FFF2-40B4-BE49-F238E27FC236}">
                <a16:creationId xmlns:a16="http://schemas.microsoft.com/office/drawing/2014/main" id="{945DF8F8-3603-E8EE-BA06-053690723484}"/>
              </a:ext>
            </a:extLst>
          </p:cNvPr>
          <p:cNvGraphicFramePr>
            <a:graphicFrameLocks noGrp="1"/>
          </p:cNvGraphicFramePr>
          <p:nvPr>
            <p:extLst>
              <p:ext uri="{D42A27DB-BD31-4B8C-83A1-F6EECF244321}">
                <p14:modId xmlns:p14="http://schemas.microsoft.com/office/powerpoint/2010/main" val="2736955260"/>
              </p:ext>
            </p:extLst>
          </p:nvPr>
        </p:nvGraphicFramePr>
        <p:xfrm>
          <a:off x="0" y="4495790"/>
          <a:ext cx="4025736" cy="2529840"/>
        </p:xfrm>
        <a:graphic>
          <a:graphicData uri="http://schemas.openxmlformats.org/drawingml/2006/table">
            <a:tbl>
              <a:tblPr firstRow="1" bandRow="1">
                <a:tableStyleId>{5C22544A-7EE6-4342-B048-85BDC9FD1C3A}</a:tableStyleId>
              </a:tblPr>
              <a:tblGrid>
                <a:gridCol w="2012868">
                  <a:extLst>
                    <a:ext uri="{9D8B030D-6E8A-4147-A177-3AD203B41FA5}">
                      <a16:colId xmlns:a16="http://schemas.microsoft.com/office/drawing/2014/main" val="4104092870"/>
                    </a:ext>
                  </a:extLst>
                </a:gridCol>
                <a:gridCol w="2012868">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Max begrüßt die Schüler: innen gemeinsam mit seinem Hund Jesy. </a:t>
                      </a:r>
                    </a:p>
                    <a:p>
                      <a:r>
                        <a:rPr lang="de-DE" sz="1100" dirty="0">
                          <a:latin typeface="Arial" panose="020B0604020202020204" pitchFamily="34" charset="0"/>
                          <a:cs typeface="Arial" panose="020B0604020202020204" pitchFamily="34" charset="0"/>
                        </a:rPr>
                        <a:t>Dann erklingt das Lied „Kurz und lang“.</a:t>
                      </a:r>
                    </a:p>
                    <a:p>
                      <a:r>
                        <a:rPr lang="de-DE" sz="1100" dirty="0">
                          <a:latin typeface="Arial" panose="020B0604020202020204" pitchFamily="34" charset="0"/>
                          <a:cs typeface="Arial" panose="020B0604020202020204" pitchFamily="34" charset="0"/>
                        </a:rPr>
                        <a:t>Die Lehrperson klopft einmal kurz und dann lang an die Tür.</a:t>
                      </a:r>
                    </a:p>
                    <a:p>
                      <a:r>
                        <a:rPr lang="de-DE" sz="1100" dirty="0">
                          <a:latin typeface="Arial" panose="020B0604020202020204" pitchFamily="34" charset="0"/>
                          <a:cs typeface="Arial" panose="020B0604020202020204" pitchFamily="34" charset="0"/>
                        </a:rPr>
                        <a:t>Anschließend recken und strecken sie sich mit Unterstützung einmal kurz und dann lang.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Hans und Jesy (eine Puppe und ein Stoffhund)</a:t>
                      </a:r>
                    </a:p>
                    <a:p>
                      <a:pPr marL="171450" indent="-171450">
                        <a:buFont typeface="Arial" panose="020B0604020202020204" pitchFamily="34" charset="0"/>
                        <a:buChar char="•"/>
                      </a:pPr>
                      <a:r>
                        <a:rPr lang="de-DE" sz="1100" b="1" dirty="0">
                          <a:latin typeface="Arial" panose="020B0604020202020204" pitchFamily="34" charset="0"/>
                          <a:cs typeface="Arial" panose="020B0604020202020204" pitchFamily="34" charset="0"/>
                        </a:rPr>
                        <a:t>Link</a:t>
                      </a:r>
                      <a:r>
                        <a:rPr lang="de-DE" sz="1100" dirty="0">
                          <a:latin typeface="Arial" panose="020B0604020202020204" pitchFamily="34" charset="0"/>
                          <a:cs typeface="Arial" panose="020B0604020202020204" pitchFamily="34" charset="0"/>
                        </a:rPr>
                        <a:t> für das Lied kurz und lang: </a:t>
                      </a:r>
                      <a:r>
                        <a:rPr lang="de-DE" sz="1100" dirty="0">
                          <a:latin typeface="Arial" panose="020B0604020202020204" pitchFamily="34" charset="0"/>
                          <a:cs typeface="Arial" panose="020B0604020202020204" pitchFamily="34" charset="0"/>
                          <a:hlinkClick r:id="rId3"/>
                        </a:rPr>
                        <a:t>https://www.youtube.com/watch?v=tXTRxBfE9UI</a:t>
                      </a:r>
                      <a:endParaRPr lang="de-DE" sz="11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de-DE"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844115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90926E4F-4A67-4B74-7BD8-F7A22B1A2735}"/>
              </a:ext>
            </a:extLst>
          </p:cNvPr>
          <p:cNvPicPr>
            <a:picLocks noChangeAspect="1"/>
          </p:cNvPicPr>
          <p:nvPr/>
        </p:nvPicPr>
        <p:blipFill>
          <a:blip r:embed="rId2">
            <a:extLst>
              <a:ext uri="{28A0092B-C50C-407E-A947-70E740481C1C}">
                <a14:useLocalDpi xmlns:a14="http://schemas.microsoft.com/office/drawing/2010/main" val="0"/>
              </a:ext>
            </a:extLst>
          </a:blip>
          <a:srcRect l="3469" r="17219"/>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8DC53DBC-26A6-58F2-645A-D5161E99FBEB}"/>
              </a:ext>
            </a:extLst>
          </p:cNvPr>
          <p:cNvSpPr txBox="1"/>
          <p:nvPr/>
        </p:nvSpPr>
        <p:spPr>
          <a:xfrm>
            <a:off x="539336" y="221064"/>
            <a:ext cx="3484418" cy="4858133"/>
          </a:xfrm>
          <a:prstGeom prst="rect">
            <a:avLst/>
          </a:prstGeom>
        </p:spPr>
        <p:txBody>
          <a:bodyPr vert="horz" lIns="91440" tIns="45720" rIns="91440" bIns="45720" rtlCol="0">
            <a:noAutofit/>
          </a:bodyPr>
          <a:lstStyle/>
          <a:p>
            <a:pPr>
              <a:lnSpc>
                <a:spcPct val="90000"/>
              </a:lnSpc>
              <a:spcBef>
                <a:spcPts val="800"/>
              </a:spcBef>
              <a:spcAft>
                <a:spcPts val="400"/>
              </a:spcAft>
            </a:pPr>
            <a:r>
              <a:rPr lang="en-US" sz="1600" b="1" dirty="0">
                <a:effectLst/>
                <a:latin typeface="Arial" panose="020B0604020202020204" pitchFamily="34" charset="0"/>
                <a:cs typeface="Arial" panose="020B0604020202020204" pitchFamily="34" charset="0"/>
              </a:rPr>
              <a:t>Der Morgenmantel</a:t>
            </a:r>
          </a:p>
          <a:p>
            <a:pPr>
              <a:lnSpc>
                <a:spcPct val="90000"/>
              </a:lnSpc>
              <a:spcBef>
                <a:spcPts val="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stand auf und zog seinen Morgenmantel an.</a:t>
            </a:r>
            <a:endParaRPr lang="en-US" sz="1600" dirty="0">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Auf dem Tisch lagen zwei Bänder,</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e</a:t>
            </a:r>
            <a:r>
              <a:rPr lang="en-US" sz="1600" b="1" dirty="0">
                <a:effectLst/>
                <a:latin typeface="Arial" panose="020B0604020202020204" pitchFamily="34" charset="0"/>
                <a:cs typeface="Arial" panose="020B0604020202020204" pitchFamily="34" charset="0"/>
              </a:rPr>
              <a:t>in kurzes Band </a:t>
            </a:r>
            <a:r>
              <a:rPr lang="en-US" sz="1600" dirty="0">
                <a:effectLst/>
                <a:latin typeface="Arial" panose="020B0604020202020204" pitchFamily="34" charset="0"/>
                <a:cs typeface="Arial" panose="020B0604020202020204" pitchFamily="34" charset="0"/>
              </a:rPr>
              <a:t>und ein langes Band.</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nahm zuerst das </a:t>
            </a:r>
            <a:r>
              <a:rPr lang="en-US" sz="1600" b="1" dirty="0">
                <a:effectLst/>
                <a:latin typeface="Arial" panose="020B0604020202020204" pitchFamily="34" charset="0"/>
                <a:cs typeface="Arial" panose="020B0604020202020204" pitchFamily="34" charset="0"/>
              </a:rPr>
              <a:t>kürzere Band </a:t>
            </a:r>
            <a:r>
              <a:rPr lang="en-US" sz="1600" dirty="0">
                <a:effectLst/>
                <a:latin typeface="Arial" panose="020B0604020202020204" pitchFamily="34" charset="0"/>
                <a:cs typeface="Arial" panose="020B0604020202020204" pitchFamily="34" charset="0"/>
              </a:rPr>
              <a:t>in die Hand. Es reichte nur ein kleines Stück um seine Taille.</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Dann nahm </a:t>
            </a:r>
            <a:r>
              <a:rPr lang="en-US" sz="1600" b="1" dirty="0">
                <a:effectLst/>
                <a:latin typeface="Arial" panose="020B0604020202020204" pitchFamily="34" charset="0"/>
                <a:cs typeface="Arial" panose="020B0604020202020204" pitchFamily="34" charset="0"/>
              </a:rPr>
              <a:t>er das lange Band</a:t>
            </a:r>
            <a:r>
              <a:rPr lang="en-US" sz="1600" dirty="0">
                <a:effectLst/>
                <a:latin typeface="Arial" panose="020B0604020202020204" pitchFamily="34" charset="0"/>
                <a:cs typeface="Arial" panose="020B0604020202020204" pitchFamily="34" charset="0"/>
              </a:rPr>
              <a:t>. Es reichte um seine ganze </a:t>
            </a:r>
            <a:r>
              <a:rPr lang="en-US" sz="1600" dirty="0">
                <a:latin typeface="Arial" panose="020B0604020202020204" pitchFamily="34" charset="0"/>
                <a:cs typeface="Arial" panose="020B0604020202020204" pitchFamily="34" charset="0"/>
              </a:rPr>
              <a:t>Taille</a:t>
            </a:r>
            <a:r>
              <a:rPr lang="en-US" sz="1600" dirty="0">
                <a:effectLst/>
                <a:latin typeface="Arial" panose="020B0604020202020204" pitchFamily="34" charset="0"/>
                <a:cs typeface="Arial" panose="020B0604020202020204" pitchFamily="34" charset="0"/>
              </a:rPr>
              <a:t> herum, und er konnte es sogar noch verknoten. </a:t>
            </a:r>
          </a:p>
        </p:txBody>
      </p:sp>
      <p:graphicFrame>
        <p:nvGraphicFramePr>
          <p:cNvPr id="7" name="Tabelle 6">
            <a:extLst>
              <a:ext uri="{FF2B5EF4-FFF2-40B4-BE49-F238E27FC236}">
                <a16:creationId xmlns:a16="http://schemas.microsoft.com/office/drawing/2014/main" id="{32A3F78B-99BD-2650-3BC6-486703447794}"/>
              </a:ext>
            </a:extLst>
          </p:cNvPr>
          <p:cNvGraphicFramePr>
            <a:graphicFrameLocks noGrp="1"/>
          </p:cNvGraphicFramePr>
          <p:nvPr>
            <p:extLst>
              <p:ext uri="{D42A27DB-BD31-4B8C-83A1-F6EECF244321}">
                <p14:modId xmlns:p14="http://schemas.microsoft.com/office/powerpoint/2010/main" val="1663100420"/>
              </p:ext>
            </p:extLst>
          </p:nvPr>
        </p:nvGraphicFramePr>
        <p:xfrm>
          <a:off x="0" y="5836910"/>
          <a:ext cx="4023754" cy="1021080"/>
        </p:xfrm>
        <a:graphic>
          <a:graphicData uri="http://schemas.openxmlformats.org/drawingml/2006/table">
            <a:tbl>
              <a:tblPr firstRow="1" bandRow="1">
                <a:tableStyleId>{5C22544A-7EE6-4342-B048-85BDC9FD1C3A}</a:tableStyleId>
              </a:tblPr>
              <a:tblGrid>
                <a:gridCol w="2011877">
                  <a:extLst>
                    <a:ext uri="{9D8B030D-6E8A-4147-A177-3AD203B41FA5}">
                      <a16:colId xmlns:a16="http://schemas.microsoft.com/office/drawing/2014/main" val="4104092870"/>
                    </a:ext>
                  </a:extLst>
                </a:gridCol>
                <a:gridCol w="2011877">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Ihnen wird ein Morgenmantel ohne Gürtel umgelegt. </a:t>
                      </a:r>
                    </a:p>
                    <a:p>
                      <a:r>
                        <a:rPr lang="de-DE" sz="1100" dirty="0">
                          <a:latin typeface="Arial" panose="020B0604020202020204" pitchFamily="34" charset="0"/>
                          <a:cs typeface="Arial" panose="020B0604020202020204" pitchFamily="34" charset="0"/>
                        </a:rPr>
                        <a:t>Verlauf: siehe Geschichte.</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Morgenmantel</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ein kurzes und ein langes Band</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3950535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D24B28D7-779B-5593-AF33-132CACE15A28}"/>
              </a:ext>
            </a:extLst>
          </p:cNvPr>
          <p:cNvPicPr>
            <a:picLocks noChangeAspect="1"/>
          </p:cNvPicPr>
          <p:nvPr/>
        </p:nvPicPr>
        <p:blipFill>
          <a:blip r:embed="rId2">
            <a:extLst>
              <a:ext uri="{28A0092B-C50C-407E-A947-70E740481C1C}">
                <a14:useLocalDpi xmlns:a14="http://schemas.microsoft.com/office/drawing/2010/main" val="0"/>
              </a:ext>
            </a:extLst>
          </a:blip>
          <a:srcRect l="6337" r="1435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CD9E31AC-45EF-EAF2-B27F-C4F8B2B1CFCB}"/>
              </a:ext>
            </a:extLst>
          </p:cNvPr>
          <p:cNvSpPr txBox="1"/>
          <p:nvPr/>
        </p:nvSpPr>
        <p:spPr>
          <a:xfrm>
            <a:off x="609737" y="557899"/>
            <a:ext cx="3822189" cy="3742762"/>
          </a:xfrm>
          <a:prstGeom prst="rect">
            <a:avLst/>
          </a:prstGeom>
        </p:spPr>
        <p:txBody>
          <a:bodyPr vert="horz" lIns="91440" tIns="45720" rIns="91440" bIns="45720" rtlCol="0">
            <a:noAutofit/>
          </a:bodyPr>
          <a:lstStyle/>
          <a:p>
            <a:pPr>
              <a:lnSpc>
                <a:spcPct val="90000"/>
              </a:lnSpc>
              <a:spcBef>
                <a:spcPts val="800"/>
              </a:spcBef>
              <a:spcAft>
                <a:spcPts val="400"/>
              </a:spcAft>
            </a:pPr>
            <a:r>
              <a:rPr lang="en-US" sz="1600" dirty="0">
                <a:effectLst/>
                <a:latin typeface="Arial" panose="020B0604020202020204" pitchFamily="34" charset="0"/>
                <a:cs typeface="Arial" panose="020B0604020202020204" pitchFamily="34" charset="0"/>
              </a:rPr>
              <a:t>.</a:t>
            </a:r>
          </a:p>
        </p:txBody>
      </p:sp>
      <p:sp>
        <p:nvSpPr>
          <p:cNvPr id="7" name="Textfeld 6">
            <a:extLst>
              <a:ext uri="{FF2B5EF4-FFF2-40B4-BE49-F238E27FC236}">
                <a16:creationId xmlns:a16="http://schemas.microsoft.com/office/drawing/2014/main" id="{1DFD7E04-ABD2-7F23-06AE-6F0457308201}"/>
              </a:ext>
            </a:extLst>
          </p:cNvPr>
          <p:cNvSpPr txBox="1"/>
          <p:nvPr/>
        </p:nvSpPr>
        <p:spPr>
          <a:xfrm>
            <a:off x="177812" y="557899"/>
            <a:ext cx="3605598" cy="4524315"/>
          </a:xfrm>
          <a:prstGeom prst="rect">
            <a:avLst/>
          </a:prstGeom>
          <a:noFill/>
        </p:spPr>
        <p:txBody>
          <a:bodyPr wrap="square">
            <a:spAutoFit/>
          </a:bodyPr>
          <a:lstStyle/>
          <a:p>
            <a:pPr>
              <a:buNone/>
            </a:pPr>
            <a:r>
              <a:rPr lang="de-DE" sz="1600" b="1" dirty="0">
                <a:latin typeface="Arial" panose="020B0604020202020204" pitchFamily="34" charset="0"/>
                <a:cs typeface="Arial" panose="020B0604020202020204" pitchFamily="34" charset="0"/>
              </a:rPr>
              <a:t>Beim Frühstück</a:t>
            </a:r>
          </a:p>
          <a:p>
            <a:pPr>
              <a:buNone/>
            </a:pPr>
            <a:endParaRPr lang="de-DE" sz="1600" b="1" dirty="0">
              <a:latin typeface="Arial" panose="020B0604020202020204" pitchFamily="34" charset="0"/>
              <a:cs typeface="Arial" panose="020B0604020202020204" pitchFamily="34" charset="0"/>
            </a:endParaRP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saß am Frühstückstisch.</a:t>
            </a:r>
          </a:p>
          <a:p>
            <a:pPr>
              <a:buNone/>
            </a:pPr>
            <a:r>
              <a:rPr lang="de-DE" sz="1600" dirty="0">
                <a:latin typeface="Arial" panose="020B0604020202020204" pitchFamily="34" charset="0"/>
                <a:cs typeface="Arial" panose="020B0604020202020204" pitchFamily="34" charset="0"/>
              </a:rPr>
              <a:t>Vor ihm stand eine Tasse.</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Daneben lagen zwei Löffel, </a:t>
            </a:r>
            <a:r>
              <a:rPr lang="de-DE" sz="1600" b="1" dirty="0">
                <a:latin typeface="Arial" panose="020B0604020202020204" pitchFamily="34" charset="0"/>
                <a:cs typeface="Arial" panose="020B0604020202020204" pitchFamily="34" charset="0"/>
              </a:rPr>
              <a:t>ein</a:t>
            </a:r>
          </a:p>
          <a:p>
            <a:pPr>
              <a:buNone/>
            </a:pPr>
            <a:r>
              <a:rPr lang="de-DE" sz="1600" b="1" dirty="0">
                <a:latin typeface="Arial" panose="020B0604020202020204" pitchFamily="34" charset="0"/>
                <a:cs typeface="Arial" panose="020B0604020202020204" pitchFamily="34" charset="0"/>
              </a:rPr>
              <a:t>kurzer Löffel</a:t>
            </a:r>
            <a:r>
              <a:rPr lang="de-DE" sz="1600" dirty="0">
                <a:latin typeface="Arial" panose="020B0604020202020204" pitchFamily="34" charset="0"/>
                <a:cs typeface="Arial" panose="020B0604020202020204" pitchFamily="34" charset="0"/>
              </a:rPr>
              <a:t> und ein </a:t>
            </a:r>
            <a:r>
              <a:rPr lang="de-DE" sz="1600" b="1" dirty="0">
                <a:latin typeface="Arial" panose="020B0604020202020204" pitchFamily="34" charset="0"/>
                <a:cs typeface="Arial" panose="020B0604020202020204" pitchFamily="34" charset="0"/>
              </a:rPr>
              <a:t>langer Löffel</a:t>
            </a:r>
            <a:r>
              <a:rPr lang="de-DE" sz="1600" dirty="0">
                <a:latin typeface="Arial" panose="020B0604020202020204" pitchFamily="34" charset="0"/>
                <a:cs typeface="Arial" panose="020B0604020202020204" pitchFamily="34" charset="0"/>
              </a:rPr>
              <a:t>.</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wollte in seiner Tasse umrühren.</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Zuerst nahm er den </a:t>
            </a:r>
            <a:r>
              <a:rPr lang="de-DE" sz="1600" b="1" dirty="0">
                <a:latin typeface="Arial" panose="020B0604020202020204" pitchFamily="34" charset="0"/>
                <a:cs typeface="Arial" panose="020B0604020202020204" pitchFamily="34" charset="0"/>
              </a:rPr>
              <a:t>langen Löffel</a:t>
            </a:r>
            <a:r>
              <a:rPr lang="de-DE" sz="1600" dirty="0">
                <a:latin typeface="Arial" panose="020B0604020202020204" pitchFamily="34" charset="0"/>
                <a:cs typeface="Arial" panose="020B0604020202020204" pitchFamily="34" charset="0"/>
              </a:rPr>
              <a:t>.</a:t>
            </a:r>
          </a:p>
          <a:p>
            <a:pPr>
              <a:buNone/>
            </a:pPr>
            <a:r>
              <a:rPr lang="de-DE" sz="1600" dirty="0">
                <a:latin typeface="Arial" panose="020B0604020202020204" pitchFamily="34" charset="0"/>
                <a:cs typeface="Arial" panose="020B0604020202020204" pitchFamily="34" charset="0"/>
              </a:rPr>
              <a:t>Er reichte weit über die Tasse hinaus, und Max konnte schlecht umrühren.</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Dann nahm Max den </a:t>
            </a:r>
            <a:r>
              <a:rPr lang="de-DE" sz="1600" b="1" dirty="0">
                <a:latin typeface="Arial" panose="020B0604020202020204" pitchFamily="34" charset="0"/>
                <a:cs typeface="Arial" panose="020B0604020202020204" pitchFamily="34" charset="0"/>
              </a:rPr>
              <a:t>kurzen Löffel</a:t>
            </a:r>
            <a:r>
              <a:rPr lang="de-DE" sz="1600" dirty="0">
                <a:latin typeface="Arial" panose="020B0604020202020204" pitchFamily="34" charset="0"/>
                <a:cs typeface="Arial" panose="020B0604020202020204" pitchFamily="34" charset="0"/>
              </a:rPr>
              <a:t>.</a:t>
            </a:r>
          </a:p>
          <a:p>
            <a:pPr>
              <a:buNone/>
            </a:pPr>
            <a:r>
              <a:rPr lang="de-DE" sz="1600" dirty="0">
                <a:latin typeface="Arial" panose="020B0604020202020204" pitchFamily="34" charset="0"/>
                <a:cs typeface="Arial" panose="020B0604020202020204" pitchFamily="34" charset="0"/>
              </a:rPr>
              <a:t>Damit konnte er viel besser in der Tasse umrühren.</a:t>
            </a:r>
          </a:p>
        </p:txBody>
      </p:sp>
      <p:graphicFrame>
        <p:nvGraphicFramePr>
          <p:cNvPr id="9" name="Tabelle 8">
            <a:extLst>
              <a:ext uri="{FF2B5EF4-FFF2-40B4-BE49-F238E27FC236}">
                <a16:creationId xmlns:a16="http://schemas.microsoft.com/office/drawing/2014/main" id="{C9814730-A17A-0EBF-F14A-D8BE51A887CC}"/>
              </a:ext>
            </a:extLst>
          </p:cNvPr>
          <p:cNvGraphicFramePr>
            <a:graphicFrameLocks noGrp="1"/>
          </p:cNvGraphicFramePr>
          <p:nvPr>
            <p:extLst>
              <p:ext uri="{D42A27DB-BD31-4B8C-83A1-F6EECF244321}">
                <p14:modId xmlns:p14="http://schemas.microsoft.com/office/powerpoint/2010/main" val="3771000806"/>
              </p:ext>
            </p:extLst>
          </p:nvPr>
        </p:nvGraphicFramePr>
        <p:xfrm>
          <a:off x="-4" y="5501630"/>
          <a:ext cx="3783414" cy="1356360"/>
        </p:xfrm>
        <a:graphic>
          <a:graphicData uri="http://schemas.openxmlformats.org/drawingml/2006/table">
            <a:tbl>
              <a:tblPr firstRow="1" bandRow="1">
                <a:tableStyleId>{5C22544A-7EE6-4342-B048-85BDC9FD1C3A}</a:tableStyleId>
              </a:tblPr>
              <a:tblGrid>
                <a:gridCol w="1891707">
                  <a:extLst>
                    <a:ext uri="{9D8B030D-6E8A-4147-A177-3AD203B41FA5}">
                      <a16:colId xmlns:a16="http://schemas.microsoft.com/office/drawing/2014/main" val="4104092870"/>
                    </a:ext>
                  </a:extLst>
                </a:gridCol>
                <a:gridCol w="1891707">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Sie nehmen zuerst den kurzen und dann den langen Löffel taktil wahr. Dann folgt der Ablauf wie oben beschrieben.</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Tasse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ein kurzer und ein langer Löffel</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333535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a:extLst>
              <a:ext uri="{FF2B5EF4-FFF2-40B4-BE49-F238E27FC236}">
                <a16:creationId xmlns:a16="http://schemas.microsoft.com/office/drawing/2014/main" id="{0DA27250-0962-E9E2-9AE6-2FB76C07496F}"/>
              </a:ext>
            </a:extLst>
          </p:cNvPr>
          <p:cNvPicPr>
            <a:picLocks noChangeAspect="1"/>
          </p:cNvPicPr>
          <p:nvPr/>
        </p:nvPicPr>
        <p:blipFill>
          <a:blip r:embed="rId2">
            <a:extLst>
              <a:ext uri="{28A0092B-C50C-407E-A947-70E740481C1C}">
                <a14:useLocalDpi xmlns:a14="http://schemas.microsoft.com/office/drawing/2010/main" val="0"/>
              </a:ext>
            </a:extLst>
          </a:blip>
          <a:srcRect t="12970" b="8662"/>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0E515A1E-004F-3CEE-0A21-E34F49BD8073}"/>
              </a:ext>
            </a:extLst>
          </p:cNvPr>
          <p:cNvSpPr txBox="1"/>
          <p:nvPr/>
        </p:nvSpPr>
        <p:spPr>
          <a:xfrm>
            <a:off x="175655" y="192698"/>
            <a:ext cx="4265715" cy="3851102"/>
          </a:xfrm>
          <a:prstGeom prst="rect">
            <a:avLst/>
          </a:prstGeom>
        </p:spPr>
        <p:txBody>
          <a:bodyPr vert="horz" lIns="91440" tIns="45720" rIns="91440" bIns="45720" rtlCol="0">
            <a:normAutofit/>
          </a:bodyPr>
          <a:lstStyle/>
          <a:p>
            <a:pPr>
              <a:lnSpc>
                <a:spcPct val="90000"/>
              </a:lnSpc>
            </a:pPr>
            <a:r>
              <a:rPr lang="en-US" sz="1600" b="1" dirty="0">
                <a:effectLst/>
                <a:latin typeface="Arial" panose="020B0604020202020204" pitchFamily="34" charset="0"/>
                <a:cs typeface="Arial" panose="020B0604020202020204" pitchFamily="34" charset="0"/>
              </a:rPr>
              <a:t>Zeit für die Schule</a:t>
            </a:r>
          </a:p>
          <a:p>
            <a:pPr>
              <a:lnSpc>
                <a:spcPct val="90000"/>
              </a:lnSpc>
            </a:pPr>
            <a:endParaRPr lang="en-US" sz="1600" b="1" dirty="0">
              <a:effectLst/>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Nun war es Zeit, zur Schule zu gehen.</a:t>
            </a:r>
          </a:p>
          <a:p>
            <a:pPr>
              <a:lnSpc>
                <a:spcPct val="90000"/>
              </a:lnSpc>
            </a:pPr>
            <a:r>
              <a:rPr lang="en-US" sz="1600" dirty="0">
                <a:latin typeface="Arial" panose="020B0604020202020204" pitchFamily="34" charset="0"/>
                <a:cs typeface="Arial" panose="020B0604020202020204" pitchFamily="34" charset="0"/>
              </a:rPr>
              <a:t>Max nahm einen </a:t>
            </a:r>
            <a:r>
              <a:rPr lang="en-US" sz="1600" b="1" dirty="0">
                <a:latin typeface="Arial" panose="020B0604020202020204" pitchFamily="34" charset="0"/>
                <a:cs typeface="Arial" panose="020B0604020202020204" pitchFamily="34" charset="0"/>
              </a:rPr>
              <a:t>kurzen Strumpf</a:t>
            </a:r>
            <a:r>
              <a:rPr lang="en-US" sz="1600" dirty="0">
                <a:latin typeface="Arial" panose="020B0604020202020204" pitchFamily="34" charset="0"/>
                <a:cs typeface="Arial" panose="020B0604020202020204" pitchFamily="34" charset="0"/>
              </a:rPr>
              <a:t> in die Hand, dann einen </a:t>
            </a:r>
            <a:r>
              <a:rPr lang="en-US" sz="1600" b="1" dirty="0">
                <a:latin typeface="Arial" panose="020B0604020202020204" pitchFamily="34" charset="0"/>
                <a:cs typeface="Arial" panose="020B0604020202020204" pitchFamily="34" charset="0"/>
              </a:rPr>
              <a:t>langen </a:t>
            </a:r>
            <a:r>
              <a:rPr lang="en-US" sz="1600" dirty="0">
                <a:latin typeface="Arial" panose="020B0604020202020204" pitchFamily="34" charset="0"/>
                <a:cs typeface="Arial" panose="020B0604020202020204" pitchFamily="34" charset="0"/>
              </a:rPr>
              <a:t>und schaute  anschließend beide Strümpfe an.</a:t>
            </a:r>
          </a:p>
          <a:p>
            <a:pPr>
              <a:lnSpc>
                <a:spcPct val="90000"/>
              </a:lnSpc>
            </a:pPr>
            <a:br>
              <a:rPr lang="en-US" sz="1600"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„Der kurze Strumpf passt besser unter meine Hose“,</a:t>
            </a:r>
            <a:r>
              <a:rPr lang="en-US" sz="1600" dirty="0">
                <a:latin typeface="Arial" panose="020B0604020202020204" pitchFamily="34" charset="0"/>
                <a:cs typeface="Arial" panose="020B0604020202020204" pitchFamily="34" charset="0"/>
              </a:rPr>
              <a:t> dachte Max.</a:t>
            </a:r>
          </a:p>
          <a:p>
            <a:pPr>
              <a:lnSpc>
                <a:spcPct val="90000"/>
              </a:lnSpc>
            </a:pPr>
            <a:endParaRPr lang="en-US" sz="16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Er zog den </a:t>
            </a:r>
            <a:r>
              <a:rPr lang="en-US" sz="1600" b="1" dirty="0">
                <a:latin typeface="Arial" panose="020B0604020202020204" pitchFamily="34" charset="0"/>
                <a:cs typeface="Arial" panose="020B0604020202020204" pitchFamily="34" charset="0"/>
              </a:rPr>
              <a:t>kurzen</a:t>
            </a:r>
            <a:r>
              <a:rPr lang="en-US" sz="1600" dirty="0">
                <a:latin typeface="Arial" panose="020B0604020202020204" pitchFamily="34" charset="0"/>
                <a:cs typeface="Arial" panose="020B0604020202020204" pitchFamily="34" charset="0"/>
              </a:rPr>
              <a:t> an, schlüpfte in seine </a:t>
            </a:r>
            <a:r>
              <a:rPr lang="en-US" sz="1600" b="1" dirty="0">
                <a:latin typeface="Arial" panose="020B0604020202020204" pitchFamily="34" charset="0"/>
                <a:cs typeface="Arial" panose="020B0604020202020204" pitchFamily="34" charset="0"/>
              </a:rPr>
              <a:t>Hose</a:t>
            </a:r>
            <a:r>
              <a:rPr lang="en-US" sz="1600" dirty="0">
                <a:latin typeface="Arial" panose="020B0604020202020204" pitchFamily="34" charset="0"/>
                <a:cs typeface="Arial" panose="020B0604020202020204" pitchFamily="34" charset="0"/>
              </a:rPr>
              <a:t> und zog seine </a:t>
            </a:r>
            <a:r>
              <a:rPr lang="en-US" sz="1600" b="1" dirty="0">
                <a:latin typeface="Arial" panose="020B0604020202020204" pitchFamily="34" charset="0"/>
                <a:cs typeface="Arial" panose="020B0604020202020204" pitchFamily="34" charset="0"/>
              </a:rPr>
              <a:t>Jacke</a:t>
            </a:r>
            <a:r>
              <a:rPr lang="en-US" sz="1600" dirty="0">
                <a:latin typeface="Arial" panose="020B0604020202020204" pitchFamily="34" charset="0"/>
                <a:cs typeface="Arial" panose="020B0604020202020204" pitchFamily="34" charset="0"/>
              </a:rPr>
              <a:t> an.</a:t>
            </a:r>
          </a:p>
          <a:p>
            <a:pPr indent="-228600">
              <a:lnSpc>
                <a:spcPct val="90000"/>
              </a:lnSpc>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Draußen wartete schon der Schulbus.</a:t>
            </a:r>
          </a:p>
          <a:p>
            <a:pPr>
              <a:lnSpc>
                <a:spcPct val="90000"/>
              </a:lnSpc>
            </a:pPr>
            <a:r>
              <a:rPr lang="en-US" sz="1600" b="1" dirty="0">
                <a:latin typeface="Arial" panose="020B0604020202020204" pitchFamily="34" charset="0"/>
                <a:cs typeface="Arial" panose="020B0604020202020204" pitchFamily="34" charset="0"/>
              </a:rPr>
              <a:t>Brumm, brumm</a:t>
            </a:r>
          </a:p>
          <a:p>
            <a:pPr>
              <a:lnSpc>
                <a:spcPct val="90000"/>
              </a:lnSpc>
            </a:pPr>
            <a:endParaRPr lang="en-US" sz="1600" dirty="0">
              <a:latin typeface="Arial" panose="020B0604020202020204" pitchFamily="34" charset="0"/>
              <a:cs typeface="Arial" panose="020B0604020202020204" pitchFamily="34" charset="0"/>
            </a:endParaRPr>
          </a:p>
          <a:p>
            <a:pPr>
              <a:lnSpc>
                <a:spcPct val="90000"/>
              </a:lnSpc>
            </a:pPr>
            <a:r>
              <a:rPr lang="en-US" sz="1600" dirty="0">
                <a:latin typeface="Arial" panose="020B0604020202020204" pitchFamily="34" charset="0"/>
                <a:cs typeface="Arial" panose="020B0604020202020204" pitchFamily="34" charset="0"/>
              </a:rPr>
              <a:t>Max stieg ein und fuhr zur Schule.</a:t>
            </a:r>
          </a:p>
          <a:p>
            <a:pPr indent="-228600">
              <a:lnSpc>
                <a:spcPct val="90000"/>
              </a:lnSpc>
              <a:spcBef>
                <a:spcPts val="800"/>
              </a:spcBef>
              <a:spcAft>
                <a:spcPts val="400"/>
              </a:spcAft>
              <a:buFont typeface="Arial" panose="020B0604020202020204" pitchFamily="34" charset="0"/>
              <a:buChar char="•"/>
            </a:pPr>
            <a:endParaRPr lang="en-US" sz="1600" b="1" dirty="0">
              <a:effectLst/>
            </a:endParaRPr>
          </a:p>
        </p:txBody>
      </p:sp>
      <p:graphicFrame>
        <p:nvGraphicFramePr>
          <p:cNvPr id="9" name="Tabelle 8">
            <a:extLst>
              <a:ext uri="{FF2B5EF4-FFF2-40B4-BE49-F238E27FC236}">
                <a16:creationId xmlns:a16="http://schemas.microsoft.com/office/drawing/2014/main" id="{2ED51595-E874-CF37-74D0-3D8E07C1C3F4}"/>
              </a:ext>
            </a:extLst>
          </p:cNvPr>
          <p:cNvGraphicFramePr>
            <a:graphicFrameLocks noGrp="1"/>
          </p:cNvGraphicFramePr>
          <p:nvPr>
            <p:extLst>
              <p:ext uri="{D42A27DB-BD31-4B8C-83A1-F6EECF244321}">
                <p14:modId xmlns:p14="http://schemas.microsoft.com/office/powerpoint/2010/main" val="421151583"/>
              </p:ext>
            </p:extLst>
          </p:nvPr>
        </p:nvGraphicFramePr>
        <p:xfrm>
          <a:off x="0" y="4216401"/>
          <a:ext cx="4441370" cy="2641600"/>
        </p:xfrm>
        <a:graphic>
          <a:graphicData uri="http://schemas.openxmlformats.org/drawingml/2006/table">
            <a:tbl>
              <a:tblPr firstRow="1" bandRow="1">
                <a:tableStyleId>{5C22544A-7EE6-4342-B048-85BDC9FD1C3A}</a:tableStyleId>
              </a:tblPr>
              <a:tblGrid>
                <a:gridCol w="2220685">
                  <a:extLst>
                    <a:ext uri="{9D8B030D-6E8A-4147-A177-3AD203B41FA5}">
                      <a16:colId xmlns:a16="http://schemas.microsoft.com/office/drawing/2014/main" val="4104092870"/>
                    </a:ext>
                  </a:extLst>
                </a:gridCol>
                <a:gridCol w="2220685">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Sie nehmen den kurzen und langen Strumpf taktil wahr. Diese können auch anschließend, wenn die Schüler: innen Orthesen tragen, auf die Schuhe gelegt werden. Auch die Hose wird nur auf die Beine gelegt. Die Jacke kann umgelegt werden </a:t>
                      </a:r>
                    </a:p>
                    <a:p>
                      <a:r>
                        <a:rPr lang="de-DE" sz="1100" dirty="0">
                          <a:latin typeface="Arial" panose="020B0604020202020204" pitchFamily="34" charset="0"/>
                          <a:cs typeface="Arial" panose="020B0604020202020204" pitchFamily="34" charset="0"/>
                        </a:rPr>
                        <a:t>Die Geräusche werden auf einen BIGmack aufgenommen und von den Schülern und Schülerinnen ausgelöst.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kurze und lange Strümpfe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Hose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Jacke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BIGmack</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4054303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C455C843-4299-D5C7-8C3F-82AE663FFD04}"/>
              </a:ext>
            </a:extLst>
          </p:cNvPr>
          <p:cNvPicPr>
            <a:picLocks noChangeAspect="1"/>
          </p:cNvPicPr>
          <p:nvPr/>
        </p:nvPicPr>
        <p:blipFill>
          <a:blip r:embed="rId2">
            <a:extLst>
              <a:ext uri="{28A0092B-C50C-407E-A947-70E740481C1C}">
                <a14:useLocalDpi xmlns:a14="http://schemas.microsoft.com/office/drawing/2010/main" val="0"/>
              </a:ext>
            </a:extLst>
          </a:blip>
          <a:srcRect l="6174" r="14515"/>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2109B845-D5C3-92C7-78E9-F53BC7ADE40F}"/>
              </a:ext>
            </a:extLst>
          </p:cNvPr>
          <p:cNvSpPr txBox="1"/>
          <p:nvPr/>
        </p:nvSpPr>
        <p:spPr>
          <a:xfrm>
            <a:off x="410690" y="688529"/>
            <a:ext cx="3733798" cy="3290618"/>
          </a:xfrm>
          <a:prstGeom prst="rect">
            <a:avLst/>
          </a:prstGeom>
        </p:spPr>
        <p:txBody>
          <a:bodyPr vert="horz" lIns="91440" tIns="45720" rIns="91440" bIns="45720" rtlCol="0">
            <a:normAutofit/>
          </a:bodyPr>
          <a:lstStyle/>
          <a:p>
            <a:pPr>
              <a:lnSpc>
                <a:spcPct val="90000"/>
              </a:lnSpc>
              <a:spcBef>
                <a:spcPts val="1800"/>
              </a:spcBef>
              <a:spcAft>
                <a:spcPts val="400"/>
              </a:spcAft>
            </a:pPr>
            <a:r>
              <a:rPr lang="en-US" sz="1300" b="1" dirty="0">
                <a:effectLst/>
              </a:rPr>
              <a:t> </a:t>
            </a:r>
            <a:r>
              <a:rPr lang="en-US" sz="1600" b="1" dirty="0">
                <a:effectLst/>
                <a:latin typeface="Arial" panose="020B0604020202020204" pitchFamily="34" charset="0"/>
                <a:cs typeface="Arial" panose="020B0604020202020204" pitchFamily="34" charset="0"/>
              </a:rPr>
              <a:t>Der Schulweg</a:t>
            </a:r>
            <a:endParaRPr lang="en-US" sz="1600" b="1" dirty="0">
              <a:latin typeface="Arial" panose="020B0604020202020204" pitchFamily="34" charset="0"/>
              <a:cs typeface="Arial" panose="020B0604020202020204" pitchFamily="34" charset="0"/>
            </a:endParaRPr>
          </a:p>
          <a:p>
            <a:pPr>
              <a:lnSpc>
                <a:spcPct val="90000"/>
              </a:lnSpc>
              <a:spcBef>
                <a:spcPts val="1800"/>
              </a:spcBef>
              <a:spcAft>
                <a:spcPts val="400"/>
              </a:spcAft>
            </a:pPr>
            <a:endParaRPr lang="en-US" sz="1600" b="1" dirty="0">
              <a:latin typeface="Arial" panose="020B0604020202020204" pitchFamily="34" charset="0"/>
              <a:cs typeface="Arial" panose="020B0604020202020204" pitchFamily="34" charset="0"/>
            </a:endParaRPr>
          </a:p>
          <a:p>
            <a:pPr>
              <a:lnSpc>
                <a:spcPct val="90000"/>
              </a:lnSpc>
              <a:spcBef>
                <a:spcPts val="1800"/>
              </a:spcBef>
              <a:spcAft>
                <a:spcPts val="400"/>
              </a:spcAft>
            </a:pPr>
            <a:r>
              <a:rPr lang="en-US" sz="1600" dirty="0">
                <a:effectLst/>
                <a:latin typeface="Arial" panose="020B0604020202020204" pitchFamily="34" charset="0"/>
                <a:cs typeface="Arial" panose="020B0604020202020204" pitchFamily="34" charset="0"/>
              </a:rPr>
              <a:t>Heute nahm der Bus zuerst einen </a:t>
            </a:r>
            <a:r>
              <a:rPr lang="en-US" sz="1600" b="1" dirty="0">
                <a:effectLst/>
                <a:latin typeface="Arial" panose="020B0604020202020204" pitchFamily="34" charset="0"/>
                <a:cs typeface="Arial" panose="020B0604020202020204" pitchFamily="34" charset="0"/>
              </a:rPr>
              <a:t>kurzen Weg</a:t>
            </a:r>
            <a:r>
              <a:rPr lang="en-US" sz="1600" dirty="0">
                <a:effectLst/>
                <a:latin typeface="Arial" panose="020B0604020202020204" pitchFamily="34" charset="0"/>
                <a:cs typeface="Arial" panose="020B0604020202020204" pitchFamily="34" charset="0"/>
              </a:rPr>
              <a:t>.</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Die Fahrt dauerte nicht lange. Schon bald </a:t>
            </a:r>
            <a:r>
              <a:rPr lang="en-US" sz="1600" dirty="0">
                <a:latin typeface="Arial" panose="020B0604020202020204" pitchFamily="34" charset="0"/>
                <a:cs typeface="Arial" panose="020B0604020202020204" pitchFamily="34" charset="0"/>
              </a:rPr>
              <a:t>war</a:t>
            </a:r>
            <a:r>
              <a:rPr lang="en-US" sz="1600" dirty="0">
                <a:effectLst/>
                <a:latin typeface="Arial" panose="020B0604020202020204" pitchFamily="34" charset="0"/>
                <a:cs typeface="Arial" panose="020B0604020202020204" pitchFamily="34" charset="0"/>
              </a:rPr>
              <a:t> Max an der Schule.</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Am Nachmittag wurde Max auf einem anderen Weg zurückgefahren. </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Dieser </a:t>
            </a:r>
            <a:r>
              <a:rPr lang="en-US" sz="1600" b="1" dirty="0">
                <a:effectLst/>
                <a:latin typeface="Arial" panose="020B0604020202020204" pitchFamily="34" charset="0"/>
                <a:cs typeface="Arial" panose="020B0604020202020204" pitchFamily="34" charset="0"/>
              </a:rPr>
              <a:t>Weg war viel länger</a:t>
            </a:r>
            <a:r>
              <a:rPr lang="en-US" sz="1600" dirty="0">
                <a:effectLst/>
                <a:latin typeface="Arial" panose="020B0604020202020204" pitchFamily="34" charset="0"/>
                <a:cs typeface="Arial" panose="020B0604020202020204" pitchFamily="34" charset="0"/>
              </a:rPr>
              <a:t>.</a:t>
            </a:r>
          </a:p>
        </p:txBody>
      </p:sp>
      <p:graphicFrame>
        <p:nvGraphicFramePr>
          <p:cNvPr id="7" name="Tabelle 6">
            <a:extLst>
              <a:ext uri="{FF2B5EF4-FFF2-40B4-BE49-F238E27FC236}">
                <a16:creationId xmlns:a16="http://schemas.microsoft.com/office/drawing/2014/main" id="{E9803BF3-D8C2-23D8-5707-8C7D6E1152F2}"/>
              </a:ext>
            </a:extLst>
          </p:cNvPr>
          <p:cNvGraphicFramePr>
            <a:graphicFrameLocks noGrp="1"/>
          </p:cNvGraphicFramePr>
          <p:nvPr>
            <p:extLst>
              <p:ext uri="{D42A27DB-BD31-4B8C-83A1-F6EECF244321}">
                <p14:modId xmlns:p14="http://schemas.microsoft.com/office/powerpoint/2010/main" val="1402129823"/>
              </p:ext>
            </p:extLst>
          </p:nvPr>
        </p:nvGraphicFramePr>
        <p:xfrm>
          <a:off x="0" y="4551670"/>
          <a:ext cx="4144488" cy="2306320"/>
        </p:xfrm>
        <a:graphic>
          <a:graphicData uri="http://schemas.openxmlformats.org/drawingml/2006/table">
            <a:tbl>
              <a:tblPr firstRow="1" bandRow="1">
                <a:tableStyleId>{5C22544A-7EE6-4342-B048-85BDC9FD1C3A}</a:tableStyleId>
              </a:tblPr>
              <a:tblGrid>
                <a:gridCol w="2072244">
                  <a:extLst>
                    <a:ext uri="{9D8B030D-6E8A-4147-A177-3AD203B41FA5}">
                      <a16:colId xmlns:a16="http://schemas.microsoft.com/office/drawing/2014/main" val="4104092870"/>
                    </a:ext>
                  </a:extLst>
                </a:gridCol>
                <a:gridCol w="207224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Schüler:innen werden auf dem Flur ein kurzes Stück geschoben (oder gehen) und dann ein langes. Die Szene kann auch gespielt werden, indem die Schüler:innen in einen imaginären Bus steigen und über den Flur fahren. Dazu können brummende Laute mit dem BIGmack ausgelöst werden. </a:t>
                      </a:r>
                    </a:p>
                  </a:txBody>
                  <a:tcPr/>
                </a:tc>
                <a:tc>
                  <a:txBody>
                    <a:bodyPr/>
                    <a:lstStyle/>
                    <a:p>
                      <a:r>
                        <a:rPr lang="de-DE" sz="1100" dirty="0">
                          <a:latin typeface="Arial" panose="020B0604020202020204" pitchFamily="34" charset="0"/>
                          <a:cs typeface="Arial" panose="020B0604020202020204" pitchFamily="34" charset="0"/>
                        </a:rPr>
                        <a:t>BIGmack </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164176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fik 8">
            <a:extLst>
              <a:ext uri="{FF2B5EF4-FFF2-40B4-BE49-F238E27FC236}">
                <a16:creationId xmlns:a16="http://schemas.microsoft.com/office/drawing/2014/main" id="{12E47B9E-C8C2-357B-E2DC-A24C06DA6FC8}"/>
              </a:ext>
            </a:extLst>
          </p:cNvPr>
          <p:cNvPicPr>
            <a:picLocks noChangeAspect="1"/>
          </p:cNvPicPr>
          <p:nvPr/>
        </p:nvPicPr>
        <p:blipFill>
          <a:blip r:embed="rId2">
            <a:extLst>
              <a:ext uri="{28A0092B-C50C-407E-A947-70E740481C1C}">
                <a14:useLocalDpi xmlns:a14="http://schemas.microsoft.com/office/drawing/2010/main" val="0"/>
              </a:ext>
            </a:extLst>
          </a:blip>
          <a:srcRect b="21632"/>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feld 6">
            <a:extLst>
              <a:ext uri="{FF2B5EF4-FFF2-40B4-BE49-F238E27FC236}">
                <a16:creationId xmlns:a16="http://schemas.microsoft.com/office/drawing/2014/main" id="{1FD550C7-92EB-E078-A0C3-3FC30CBA86BE}"/>
              </a:ext>
            </a:extLst>
          </p:cNvPr>
          <p:cNvSpPr txBox="1"/>
          <p:nvPr/>
        </p:nvSpPr>
        <p:spPr>
          <a:xfrm>
            <a:off x="306285" y="120113"/>
            <a:ext cx="3707575" cy="4319878"/>
          </a:xfrm>
          <a:prstGeom prst="rect">
            <a:avLst/>
          </a:prstGeom>
        </p:spPr>
        <p:txBody>
          <a:bodyPr vert="horz" lIns="91440" tIns="45720" rIns="91440" bIns="45720" rtlCol="0">
            <a:noAutofit/>
          </a:bodyPr>
          <a:lstStyle/>
          <a:p>
            <a:pPr>
              <a:lnSpc>
                <a:spcPct val="90000"/>
              </a:lnSpc>
              <a:spcAft>
                <a:spcPts val="600"/>
              </a:spcAft>
            </a:pPr>
            <a:r>
              <a:rPr lang="en-US" sz="1600" b="1" dirty="0">
                <a:latin typeface="Arial" panose="020B0604020202020204" pitchFamily="34" charset="0"/>
                <a:cs typeface="Arial" panose="020B0604020202020204" pitchFamily="34" charset="0"/>
              </a:rPr>
              <a:t>In der Schule</a:t>
            </a:r>
          </a:p>
          <a:p>
            <a:pPr>
              <a:lnSpc>
                <a:spcPct val="90000"/>
              </a:lnSpc>
              <a:spcAft>
                <a:spcPts val="600"/>
              </a:spcAft>
            </a:pPr>
            <a:endParaRPr lang="en-US" sz="1600" b="1" dirty="0">
              <a:latin typeface="Arial" panose="020B0604020202020204" pitchFamily="34" charset="0"/>
              <a:cs typeface="Arial" panose="020B0604020202020204" pitchFamily="34" charset="0"/>
            </a:endParaRP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kam in seinen Klassenraum, wo ihn seine Lehrerin begrüßte.</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„Guten Morgen, Max“, sagte sie.</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Auf dem Tisch lagen zwei </a:t>
            </a:r>
            <a:r>
              <a:rPr lang="en-US" sz="1600" b="1" dirty="0">
                <a:latin typeface="Arial" panose="020B0604020202020204" pitchFamily="34" charset="0"/>
                <a:cs typeface="Arial" panose="020B0604020202020204" pitchFamily="34" charset="0"/>
              </a:rPr>
              <a:t>Stifte</a:t>
            </a:r>
            <a:r>
              <a:rPr lang="en-US" sz="1600" dirty="0">
                <a:latin typeface="Arial" panose="020B0604020202020204" pitchFamily="34" charset="0"/>
                <a:cs typeface="Arial" panose="020B0604020202020204" pitchFamily="34" charset="0"/>
              </a:rPr>
              <a:t>.</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Einer war </a:t>
            </a:r>
            <a:r>
              <a:rPr lang="en-US" sz="1600" b="1" dirty="0">
                <a:latin typeface="Arial" panose="020B0604020202020204" pitchFamily="34" charset="0"/>
                <a:cs typeface="Arial" panose="020B0604020202020204" pitchFamily="34" charset="0"/>
              </a:rPr>
              <a:t>kurz,</a:t>
            </a:r>
            <a:r>
              <a:rPr lang="en-US" sz="1600" dirty="0">
                <a:latin typeface="Arial" panose="020B0604020202020204" pitchFamily="34" charset="0"/>
                <a:cs typeface="Arial" panose="020B0604020202020204" pitchFamily="34" charset="0"/>
              </a:rPr>
              <a:t> der andere</a:t>
            </a:r>
            <a:r>
              <a:rPr lang="en-US" sz="1600" b="1" dirty="0">
                <a:latin typeface="Arial" panose="020B0604020202020204" pitchFamily="34" charset="0"/>
                <a:cs typeface="Arial" panose="020B0604020202020204" pitchFamily="34" charset="0"/>
              </a:rPr>
              <a:t> lang</a:t>
            </a:r>
            <a:r>
              <a:rPr lang="en-US" sz="1600" dirty="0">
                <a:latin typeface="Arial" panose="020B0604020202020204" pitchFamily="34" charset="0"/>
                <a:cs typeface="Arial" panose="020B0604020202020204" pitchFamily="34" charset="0"/>
              </a:rPr>
              <a:t>.</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nahm beide Stifte nacheinander in die Hand und malte mit ihnen. </a:t>
            </a:r>
          </a:p>
          <a:p>
            <a:pPr>
              <a:lnSpc>
                <a:spcPct val="90000"/>
              </a:lnSpc>
              <a:spcAft>
                <a:spcPts val="600"/>
              </a:spcAft>
            </a:pP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Mit dem </a:t>
            </a:r>
            <a:r>
              <a:rPr lang="en-US" sz="1600" b="1" dirty="0">
                <a:latin typeface="Arial" panose="020B0604020202020204" pitchFamily="34" charset="0"/>
                <a:cs typeface="Arial" panose="020B0604020202020204" pitchFamily="34" charset="0"/>
              </a:rPr>
              <a:t>langen Stift</a:t>
            </a:r>
            <a:r>
              <a:rPr lang="en-US" sz="1600" dirty="0">
                <a:latin typeface="Arial" panose="020B0604020202020204" pitchFamily="34" charset="0"/>
                <a:cs typeface="Arial" panose="020B0604020202020204" pitchFamily="34" charset="0"/>
              </a:rPr>
              <a:t> konnte er viel besser malen. Er lag gut in seiner Hand und ließ sich leichter führen als der kürzere. </a:t>
            </a:r>
          </a:p>
        </p:txBody>
      </p:sp>
      <p:sp>
        <p:nvSpPr>
          <p:cNvPr id="3" name="Textfeld 2">
            <a:extLst>
              <a:ext uri="{FF2B5EF4-FFF2-40B4-BE49-F238E27FC236}">
                <a16:creationId xmlns:a16="http://schemas.microsoft.com/office/drawing/2014/main" id="{790C0869-00BD-6C35-251F-32E9A41D900F}"/>
              </a:ext>
            </a:extLst>
          </p:cNvPr>
          <p:cNvSpPr txBox="1"/>
          <p:nvPr/>
        </p:nvSpPr>
        <p:spPr>
          <a:xfrm>
            <a:off x="7852243" y="617277"/>
            <a:ext cx="3822189" cy="3742762"/>
          </a:xfrm>
          <a:prstGeom prst="rect">
            <a:avLst/>
          </a:prstGeom>
        </p:spPr>
        <p:txBody>
          <a:bodyPr vert="horz" lIns="91440" tIns="45720" rIns="91440" bIns="45720" rtlCol="0">
            <a:noAutofit/>
          </a:bodyPr>
          <a:lstStyle/>
          <a:p>
            <a:pPr>
              <a:lnSpc>
                <a:spcPct val="90000"/>
              </a:lnSpc>
              <a:spcBef>
                <a:spcPts val="1800"/>
              </a:spcBef>
              <a:spcAft>
                <a:spcPts val="400"/>
              </a:spcAft>
            </a:pPr>
            <a:endParaRPr lang="en-US" sz="1600" dirty="0">
              <a:effectLst/>
              <a:latin typeface="Arial" panose="020B0604020202020204" pitchFamily="34" charset="0"/>
              <a:cs typeface="Arial" panose="020B0604020202020204" pitchFamily="34" charset="0"/>
            </a:endParaRPr>
          </a:p>
        </p:txBody>
      </p:sp>
      <p:graphicFrame>
        <p:nvGraphicFramePr>
          <p:cNvPr id="13" name="Tabelle 12">
            <a:extLst>
              <a:ext uri="{FF2B5EF4-FFF2-40B4-BE49-F238E27FC236}">
                <a16:creationId xmlns:a16="http://schemas.microsoft.com/office/drawing/2014/main" id="{4121E5BD-5941-61A4-0206-7CD4AE948CF7}"/>
              </a:ext>
            </a:extLst>
          </p:cNvPr>
          <p:cNvGraphicFramePr>
            <a:graphicFrameLocks noGrp="1"/>
          </p:cNvGraphicFramePr>
          <p:nvPr>
            <p:extLst>
              <p:ext uri="{D42A27DB-BD31-4B8C-83A1-F6EECF244321}">
                <p14:modId xmlns:p14="http://schemas.microsoft.com/office/powerpoint/2010/main" val="3421419647"/>
              </p:ext>
            </p:extLst>
          </p:nvPr>
        </p:nvGraphicFramePr>
        <p:xfrm>
          <a:off x="0" y="4998710"/>
          <a:ext cx="4013860" cy="1859280"/>
        </p:xfrm>
        <a:graphic>
          <a:graphicData uri="http://schemas.openxmlformats.org/drawingml/2006/table">
            <a:tbl>
              <a:tblPr firstRow="1" bandRow="1">
                <a:tableStyleId>{5C22544A-7EE6-4342-B048-85BDC9FD1C3A}</a:tableStyleId>
              </a:tblPr>
              <a:tblGrid>
                <a:gridCol w="2006930">
                  <a:extLst>
                    <a:ext uri="{9D8B030D-6E8A-4147-A177-3AD203B41FA5}">
                      <a16:colId xmlns:a16="http://schemas.microsoft.com/office/drawing/2014/main" val="4104092870"/>
                    </a:ext>
                  </a:extLst>
                </a:gridCol>
                <a:gridCol w="2006930">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Sie nehmen zuerst einen kurzen und dann einen langen Stift taktil wahr. Anschließend bekommen sie ein dickes Blatt Papier oder eine Leinwand (stabiler) und malen mit Unterstützung Striche oder Punkte.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kurzer und langer Stift</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dickes Papierblatt oder Leinwand</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41192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8F35DD72-20FF-CCAD-AE14-77127F365F30}"/>
              </a:ext>
            </a:extLst>
          </p:cNvPr>
          <p:cNvPicPr>
            <a:picLocks noChangeAspect="1"/>
          </p:cNvPicPr>
          <p:nvPr/>
        </p:nvPicPr>
        <p:blipFill>
          <a:blip r:embed="rId2">
            <a:extLst>
              <a:ext uri="{28A0092B-C50C-407E-A947-70E740481C1C}">
                <a14:useLocalDpi xmlns:a14="http://schemas.microsoft.com/office/drawing/2010/main" val="0"/>
              </a:ext>
            </a:extLst>
          </a:blip>
          <a:srcRect l="4769" r="15919"/>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4CCF64E5-6D9C-0A18-3E13-CE935D7506FC}"/>
              </a:ext>
            </a:extLst>
          </p:cNvPr>
          <p:cNvSpPr txBox="1"/>
          <p:nvPr/>
        </p:nvSpPr>
        <p:spPr>
          <a:xfrm>
            <a:off x="609737" y="736029"/>
            <a:ext cx="3822189" cy="3742762"/>
          </a:xfrm>
          <a:prstGeom prst="rect">
            <a:avLst/>
          </a:prstGeom>
        </p:spPr>
        <p:txBody>
          <a:bodyPr vert="horz" lIns="91440" tIns="45720" rIns="91440" bIns="45720" rtlCol="0">
            <a:noAutofit/>
          </a:bodyPr>
          <a:lstStyle/>
          <a:p>
            <a:pPr>
              <a:lnSpc>
                <a:spcPct val="90000"/>
              </a:lnSpc>
              <a:spcBef>
                <a:spcPts val="800"/>
              </a:spcBef>
              <a:spcAft>
                <a:spcPts val="400"/>
              </a:spcAft>
            </a:pPr>
            <a:endParaRPr lang="en-US" sz="1600" dirty="0">
              <a:effectLst/>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4BD57983-9E5F-24F6-0B6E-35DB099EE96A}"/>
              </a:ext>
            </a:extLst>
          </p:cNvPr>
          <p:cNvSpPr txBox="1"/>
          <p:nvPr/>
        </p:nvSpPr>
        <p:spPr>
          <a:xfrm>
            <a:off x="377043" y="639150"/>
            <a:ext cx="3236026" cy="3785652"/>
          </a:xfrm>
          <a:prstGeom prst="rect">
            <a:avLst/>
          </a:prstGeom>
          <a:noFill/>
        </p:spPr>
        <p:txBody>
          <a:bodyPr wrap="square">
            <a:spAutoFit/>
          </a:bodyPr>
          <a:lstStyle/>
          <a:p>
            <a:r>
              <a:rPr lang="de-DE" sz="1600" b="1" dirty="0">
                <a:latin typeface="Arial" panose="020B0604020202020204" pitchFamily="34" charset="0"/>
                <a:cs typeface="Arial" panose="020B0604020202020204" pitchFamily="34" charset="0"/>
              </a:rPr>
              <a:t>Das Seil</a:t>
            </a:r>
          </a:p>
          <a:p>
            <a:endParaRPr lang="de-DE" sz="1600" b="1" dirty="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Als Nächstes hatte Max </a:t>
            </a:r>
            <a:r>
              <a:rPr lang="de-DE" sz="1600" b="1" dirty="0">
                <a:latin typeface="Arial" panose="020B0604020202020204" pitchFamily="34" charset="0"/>
                <a:cs typeface="Arial" panose="020B0604020202020204" pitchFamily="34" charset="0"/>
              </a:rPr>
              <a:t>Turnunterricht</a:t>
            </a:r>
            <a:r>
              <a:rPr lang="de-DE" sz="1600" dirty="0">
                <a:latin typeface="Arial" panose="020B0604020202020204" pitchFamily="34" charset="0"/>
                <a:cs typeface="Arial" panose="020B0604020202020204" pitchFamily="34" charset="0"/>
              </a:rPr>
              <a:t>.</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In der Turnhalle lagen zwei Seile,</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ein </a:t>
            </a:r>
            <a:r>
              <a:rPr lang="de-DE" sz="1600" b="1" dirty="0">
                <a:latin typeface="Arial" panose="020B0604020202020204" pitchFamily="34" charset="0"/>
                <a:cs typeface="Arial" panose="020B0604020202020204" pitchFamily="34" charset="0"/>
              </a:rPr>
              <a:t>kurzes</a:t>
            </a:r>
            <a:r>
              <a:rPr lang="de-DE" sz="1600" dirty="0">
                <a:latin typeface="Arial" panose="020B0604020202020204" pitchFamily="34" charset="0"/>
                <a:cs typeface="Arial" panose="020B0604020202020204" pitchFamily="34" charset="0"/>
              </a:rPr>
              <a:t> und ein </a:t>
            </a:r>
            <a:r>
              <a:rPr lang="de-DE" sz="1600" b="1" dirty="0">
                <a:latin typeface="Arial" panose="020B0604020202020204" pitchFamily="34" charset="0"/>
                <a:cs typeface="Arial" panose="020B0604020202020204" pitchFamily="34" charset="0"/>
              </a:rPr>
              <a:t>langes</a:t>
            </a:r>
            <a:r>
              <a:rPr lang="de-DE" sz="1600" dirty="0">
                <a:latin typeface="Arial" panose="020B0604020202020204" pitchFamily="34" charset="0"/>
                <a:cs typeface="Arial" panose="020B0604020202020204" pitchFamily="34" charset="0"/>
              </a:rPr>
              <a:t>.</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Max zog zuerst am kurzen Seil.</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Schnell war es zu Ende gezogen.</a:t>
            </a:r>
          </a:p>
          <a:p>
            <a:endParaRPr lang="de-DE" sz="1600" dirty="0">
              <a:latin typeface="Arial" panose="020B0604020202020204" pitchFamily="34" charset="0"/>
              <a:cs typeface="Arial" panose="020B0604020202020204" pitchFamily="34" charset="0"/>
            </a:endParaRPr>
          </a:p>
          <a:p>
            <a:r>
              <a:rPr lang="de-DE" sz="1600" dirty="0">
                <a:latin typeface="Arial" panose="020B0604020202020204" pitchFamily="34" charset="0"/>
                <a:cs typeface="Arial" panose="020B0604020202020204" pitchFamily="34" charset="0"/>
              </a:rPr>
              <a:t>Dann zog er am langen Seil.</a:t>
            </a: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Er musste </a:t>
            </a:r>
            <a:r>
              <a:rPr lang="de-DE" sz="1600" b="1" dirty="0">
                <a:latin typeface="Arial" panose="020B0604020202020204" pitchFamily="34" charset="0"/>
                <a:cs typeface="Arial" panose="020B0604020202020204" pitchFamily="34" charset="0"/>
              </a:rPr>
              <a:t>viel länger </a:t>
            </a:r>
            <a:r>
              <a:rPr lang="de-DE" sz="1600" dirty="0">
                <a:latin typeface="Arial" panose="020B0604020202020204" pitchFamily="34" charset="0"/>
                <a:cs typeface="Arial" panose="020B0604020202020204" pitchFamily="34" charset="0"/>
              </a:rPr>
              <a:t>ziehen.</a:t>
            </a:r>
          </a:p>
          <a:p>
            <a:endParaRPr lang="de-DE" sz="1600" dirty="0">
              <a:latin typeface="Arial" panose="020B0604020202020204" pitchFamily="34" charset="0"/>
              <a:cs typeface="Arial" panose="020B0604020202020204" pitchFamily="34" charset="0"/>
            </a:endParaRPr>
          </a:p>
        </p:txBody>
      </p:sp>
      <p:graphicFrame>
        <p:nvGraphicFramePr>
          <p:cNvPr id="9" name="Tabelle 8">
            <a:extLst>
              <a:ext uri="{FF2B5EF4-FFF2-40B4-BE49-F238E27FC236}">
                <a16:creationId xmlns:a16="http://schemas.microsoft.com/office/drawing/2014/main" id="{D84EF86E-4484-FE90-2A6B-2A3BCFA20645}"/>
              </a:ext>
            </a:extLst>
          </p:cNvPr>
          <p:cNvGraphicFramePr>
            <a:graphicFrameLocks noGrp="1"/>
          </p:cNvGraphicFramePr>
          <p:nvPr>
            <p:extLst>
              <p:ext uri="{D42A27DB-BD31-4B8C-83A1-F6EECF244321}">
                <p14:modId xmlns:p14="http://schemas.microsoft.com/office/powerpoint/2010/main" val="1177906665"/>
              </p:ext>
            </p:extLst>
          </p:nvPr>
        </p:nvGraphicFramePr>
        <p:xfrm>
          <a:off x="0" y="5166350"/>
          <a:ext cx="3613068" cy="1691640"/>
        </p:xfrm>
        <a:graphic>
          <a:graphicData uri="http://schemas.openxmlformats.org/drawingml/2006/table">
            <a:tbl>
              <a:tblPr firstRow="1" bandRow="1">
                <a:tableStyleId>{5C22544A-7EE6-4342-B048-85BDC9FD1C3A}</a:tableStyleId>
              </a:tblPr>
              <a:tblGrid>
                <a:gridCol w="1806534">
                  <a:extLst>
                    <a:ext uri="{9D8B030D-6E8A-4147-A177-3AD203B41FA5}">
                      <a16:colId xmlns:a16="http://schemas.microsoft.com/office/drawing/2014/main" val="4104092870"/>
                    </a:ext>
                  </a:extLst>
                </a:gridCol>
                <a:gridCol w="1806534">
                  <a:extLst>
                    <a:ext uri="{9D8B030D-6E8A-4147-A177-3AD203B41FA5}">
                      <a16:colId xmlns:a16="http://schemas.microsoft.com/office/drawing/2014/main" val="2749627944"/>
                    </a:ext>
                  </a:extLst>
                </a:gridCol>
              </a:tblGrid>
              <a:tr h="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Es kann auch eine dicke Schnur genommen werden. Die kurze und die lange Schnur werden auf den Boden gelegt. Die Schüler:innen ziehen sie mit Unterstützung zu sich. </a:t>
                      </a:r>
                    </a:p>
                  </a:txBody>
                  <a:tcPr/>
                </a:tc>
                <a:tc>
                  <a:txBody>
                    <a:bodyPr/>
                    <a:lstStyle/>
                    <a:p>
                      <a:r>
                        <a:rPr lang="de-DE" sz="1100" dirty="0">
                          <a:latin typeface="Arial" panose="020B0604020202020204" pitchFamily="34" charset="0"/>
                          <a:cs typeface="Arial" panose="020B0604020202020204" pitchFamily="34" charset="0"/>
                        </a:rPr>
                        <a:t>kurze und lange Schnur oder Seil</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1522884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a:extLst>
              <a:ext uri="{FF2B5EF4-FFF2-40B4-BE49-F238E27FC236}">
                <a16:creationId xmlns:a16="http://schemas.microsoft.com/office/drawing/2014/main" id="{0A17888B-898C-1A70-C533-BB64DFF1D540}"/>
              </a:ext>
            </a:extLst>
          </p:cNvPr>
          <p:cNvPicPr>
            <a:picLocks noChangeAspect="1"/>
          </p:cNvPicPr>
          <p:nvPr/>
        </p:nvPicPr>
        <p:blipFill>
          <a:blip r:embed="rId2">
            <a:extLst>
              <a:ext uri="{28A0092B-C50C-407E-A947-70E740481C1C}">
                <a14:useLocalDpi xmlns:a14="http://schemas.microsoft.com/office/drawing/2010/main" val="0"/>
              </a:ext>
            </a:extLst>
          </a:blip>
          <a:srcRect b="108"/>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B7F258DF-4F6D-6A59-E3F3-24462726FD5A}"/>
              </a:ext>
            </a:extLst>
          </p:cNvPr>
          <p:cNvSpPr txBox="1"/>
          <p:nvPr/>
        </p:nvSpPr>
        <p:spPr>
          <a:xfrm>
            <a:off x="7531610" y="2434201"/>
            <a:ext cx="3822189" cy="3742762"/>
          </a:xfrm>
          <a:prstGeom prst="rect">
            <a:avLst/>
          </a:prstGeom>
        </p:spPr>
        <p:txBody>
          <a:bodyPr vert="horz" lIns="91440" tIns="45720" rIns="91440" bIns="45720" rtlCol="0">
            <a:normAutofit/>
          </a:bodyPr>
          <a:lstStyle/>
          <a:p>
            <a:pPr indent="-228600">
              <a:lnSpc>
                <a:spcPct val="90000"/>
              </a:lnSpc>
              <a:spcBef>
                <a:spcPts val="800"/>
              </a:spcBef>
              <a:spcAft>
                <a:spcPts val="400"/>
              </a:spcAft>
              <a:buFont typeface="Arial" panose="020B0604020202020204" pitchFamily="34" charset="0"/>
              <a:buChar char="•"/>
            </a:pPr>
            <a:endParaRPr lang="en-US" sz="800" dirty="0">
              <a:effectLst/>
            </a:endParaRPr>
          </a:p>
        </p:txBody>
      </p:sp>
      <p:sp>
        <p:nvSpPr>
          <p:cNvPr id="9" name="Textfeld 8">
            <a:extLst>
              <a:ext uri="{FF2B5EF4-FFF2-40B4-BE49-F238E27FC236}">
                <a16:creationId xmlns:a16="http://schemas.microsoft.com/office/drawing/2014/main" id="{08C18C9A-397D-AFA3-12E0-286A06DBD35F}"/>
              </a:ext>
            </a:extLst>
          </p:cNvPr>
          <p:cNvSpPr txBox="1"/>
          <p:nvPr/>
        </p:nvSpPr>
        <p:spPr>
          <a:xfrm>
            <a:off x="8052023" y="273709"/>
            <a:ext cx="3719352" cy="3785652"/>
          </a:xfrm>
          <a:prstGeom prst="rect">
            <a:avLst/>
          </a:prstGeom>
          <a:noFill/>
        </p:spPr>
        <p:txBody>
          <a:bodyPr wrap="square">
            <a:spAutoFit/>
          </a:bodyPr>
          <a:lstStyle/>
          <a:p>
            <a:pPr>
              <a:buNone/>
            </a:pPr>
            <a:r>
              <a:rPr lang="de-DE" sz="1600" b="1" dirty="0">
                <a:latin typeface="Arial" panose="020B0604020202020204" pitchFamily="34" charset="0"/>
                <a:cs typeface="Arial" panose="020B0604020202020204" pitchFamily="34" charset="0"/>
              </a:rPr>
              <a:t>Die Pause</a:t>
            </a:r>
          </a:p>
          <a:p>
            <a:pPr>
              <a:buNone/>
            </a:pPr>
            <a:endParaRPr lang="de-DE" sz="1600" b="1" dirty="0">
              <a:latin typeface="Arial" panose="020B0604020202020204" pitchFamily="34" charset="0"/>
              <a:cs typeface="Arial" panose="020B0604020202020204" pitchFamily="34" charset="0"/>
            </a:endParaRPr>
          </a:p>
          <a:p>
            <a:pPr>
              <a:buNone/>
            </a:pPr>
            <a:endParaRPr lang="de-DE" sz="1600" b="1"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Nun war Pause, und Max ging mit den anderen Schülerinnen und Schülern auf den Pausenhof.</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Sie nahmen zwei Papierstreifen, einen </a:t>
            </a:r>
            <a:r>
              <a:rPr lang="de-DE" sz="1600" b="1" dirty="0">
                <a:latin typeface="Arial" panose="020B0604020202020204" pitchFamily="34" charset="0"/>
                <a:cs typeface="Arial" panose="020B0604020202020204" pitchFamily="34" charset="0"/>
              </a:rPr>
              <a:t>kurzen</a:t>
            </a:r>
            <a:r>
              <a:rPr lang="de-DE" sz="1600" dirty="0">
                <a:latin typeface="Arial" panose="020B0604020202020204" pitchFamily="34" charset="0"/>
                <a:cs typeface="Arial" panose="020B0604020202020204" pitchFamily="34" charset="0"/>
              </a:rPr>
              <a:t> und einen </a:t>
            </a:r>
            <a:r>
              <a:rPr lang="de-DE" sz="1600" b="1" dirty="0">
                <a:latin typeface="Arial" panose="020B0604020202020204" pitchFamily="34" charset="0"/>
                <a:cs typeface="Arial" panose="020B0604020202020204" pitchFamily="34" charset="0"/>
              </a:rPr>
              <a:t>langen</a:t>
            </a:r>
            <a:r>
              <a:rPr lang="de-DE" sz="1600" dirty="0">
                <a:latin typeface="Arial" panose="020B0604020202020204" pitchFamily="34" charset="0"/>
                <a:cs typeface="Arial" panose="020B0604020202020204" pitchFamily="34" charset="0"/>
              </a:rPr>
              <a:t>.</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hielt beide Streifen in den Wind.</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Der kurze Streifen flatterte kaum.</a:t>
            </a:r>
          </a:p>
          <a:p>
            <a:pPr>
              <a:buNone/>
            </a:pPr>
            <a:r>
              <a:rPr lang="de-DE" sz="1600" dirty="0">
                <a:latin typeface="Arial" panose="020B0604020202020204" pitchFamily="34" charset="0"/>
                <a:cs typeface="Arial" panose="020B0604020202020204" pitchFamily="34" charset="0"/>
              </a:rPr>
              <a:t>Der lange Streifen flatterte viel stärker. </a:t>
            </a:r>
          </a:p>
          <a:p>
            <a:pPr>
              <a:buNone/>
            </a:pPr>
            <a:endParaRPr lang="de-DE" sz="1600" dirty="0">
              <a:latin typeface="Arial" panose="020B0604020202020204" pitchFamily="34" charset="0"/>
              <a:cs typeface="Arial" panose="020B0604020202020204" pitchFamily="34" charset="0"/>
            </a:endParaRPr>
          </a:p>
        </p:txBody>
      </p:sp>
      <p:graphicFrame>
        <p:nvGraphicFramePr>
          <p:cNvPr id="13" name="Tabelle 12">
            <a:extLst>
              <a:ext uri="{FF2B5EF4-FFF2-40B4-BE49-F238E27FC236}">
                <a16:creationId xmlns:a16="http://schemas.microsoft.com/office/drawing/2014/main" id="{97293212-2687-2325-576D-1686F9AF61D3}"/>
              </a:ext>
            </a:extLst>
          </p:cNvPr>
          <p:cNvGraphicFramePr>
            <a:graphicFrameLocks noGrp="1"/>
          </p:cNvGraphicFramePr>
          <p:nvPr>
            <p:extLst>
              <p:ext uri="{D42A27DB-BD31-4B8C-83A1-F6EECF244321}">
                <p14:modId xmlns:p14="http://schemas.microsoft.com/office/powerpoint/2010/main" val="502797658"/>
              </p:ext>
            </p:extLst>
          </p:nvPr>
        </p:nvGraphicFramePr>
        <p:xfrm>
          <a:off x="8052023" y="5222240"/>
          <a:ext cx="4136928" cy="1635760"/>
        </p:xfrm>
        <a:graphic>
          <a:graphicData uri="http://schemas.openxmlformats.org/drawingml/2006/table">
            <a:tbl>
              <a:tblPr firstRow="1" bandRow="1">
                <a:tableStyleId>{5C22544A-7EE6-4342-B048-85BDC9FD1C3A}</a:tableStyleId>
              </a:tblPr>
              <a:tblGrid>
                <a:gridCol w="2068464">
                  <a:extLst>
                    <a:ext uri="{9D8B030D-6E8A-4147-A177-3AD203B41FA5}">
                      <a16:colId xmlns:a16="http://schemas.microsoft.com/office/drawing/2014/main" val="4104092870"/>
                    </a:ext>
                  </a:extLst>
                </a:gridCol>
                <a:gridCol w="206846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Papierstreifen können vorbereitet sein oder mit Handführung im Unterricht geschnitten werden. Dann kommt ein Ventilator oder Föhn zum Einsatz, der den Wind erzeugt.</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dünnes Papier</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Schere</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Ventilator</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208821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fik 8">
            <a:extLst>
              <a:ext uri="{FF2B5EF4-FFF2-40B4-BE49-F238E27FC236}">
                <a16:creationId xmlns:a16="http://schemas.microsoft.com/office/drawing/2014/main" id="{F7F13429-6560-A8AD-8726-9CB20616C8BF}"/>
              </a:ext>
            </a:extLst>
          </p:cNvPr>
          <p:cNvPicPr>
            <a:picLocks noChangeAspect="1"/>
          </p:cNvPicPr>
          <p:nvPr/>
        </p:nvPicPr>
        <p:blipFill>
          <a:blip r:embed="rId2">
            <a:extLst>
              <a:ext uri="{28A0092B-C50C-407E-A947-70E740481C1C}">
                <a14:useLocalDpi xmlns:a14="http://schemas.microsoft.com/office/drawing/2010/main" val="0"/>
              </a:ext>
            </a:extLst>
          </a:blip>
          <a:srcRect r="5882" b="-1"/>
          <a:stretch>
            <a:fillRect/>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feld 6">
            <a:extLst>
              <a:ext uri="{FF2B5EF4-FFF2-40B4-BE49-F238E27FC236}">
                <a16:creationId xmlns:a16="http://schemas.microsoft.com/office/drawing/2014/main" id="{09F7E95C-07BE-DC3B-CE4D-F3753F452CE6}"/>
              </a:ext>
            </a:extLst>
          </p:cNvPr>
          <p:cNvSpPr txBox="1"/>
          <p:nvPr/>
        </p:nvSpPr>
        <p:spPr>
          <a:xfrm>
            <a:off x="292043" y="265931"/>
            <a:ext cx="3424936" cy="4899834"/>
          </a:xfrm>
          <a:prstGeom prst="rect">
            <a:avLst/>
          </a:prstGeom>
        </p:spPr>
        <p:txBody>
          <a:bodyPr vert="horz" lIns="91440" tIns="45720" rIns="91440" bIns="45720" rtlCol="0">
            <a:noAutofit/>
          </a:bodyPr>
          <a:lstStyle/>
          <a:p>
            <a:pPr>
              <a:lnSpc>
                <a:spcPct val="90000"/>
              </a:lnSpc>
              <a:spcAft>
                <a:spcPts val="600"/>
              </a:spcAft>
            </a:pPr>
            <a:r>
              <a:rPr lang="en-US" sz="1600" b="1" dirty="0">
                <a:latin typeface="Arial" panose="020B0604020202020204" pitchFamily="34" charset="0"/>
                <a:cs typeface="Arial" panose="020B0604020202020204" pitchFamily="34" charset="0"/>
              </a:rPr>
              <a:t>Wieder im Klassenraum</a:t>
            </a:r>
          </a:p>
          <a:p>
            <a:pPr indent="-228600">
              <a:lnSpc>
                <a:spcPct val="90000"/>
              </a:lnSpc>
              <a:spcAft>
                <a:spcPts val="600"/>
              </a:spcAft>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Nach der Pause ging Max zurück in den Klassenraum.</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Auf seinem Tisch lag </a:t>
            </a:r>
            <a:r>
              <a:rPr lang="en-US" sz="1600" b="1" dirty="0">
                <a:latin typeface="Arial" panose="020B0604020202020204" pitchFamily="34" charset="0"/>
                <a:cs typeface="Arial" panose="020B0604020202020204" pitchFamily="34" charset="0"/>
              </a:rPr>
              <a:t>Knete </a:t>
            </a:r>
            <a:r>
              <a:rPr lang="en-US" sz="1600" dirty="0">
                <a:latin typeface="Arial" panose="020B0604020202020204" pitchFamily="34" charset="0"/>
                <a:cs typeface="Arial" panose="020B0604020202020204" pitchFamily="34" charset="0"/>
              </a:rPr>
              <a:t>und Max nahm zwei Stücke.</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Er rollte beide mit seinen Händen zu Schlangen, wobei er eine Schlange </a:t>
            </a:r>
            <a:r>
              <a:rPr lang="en-US" sz="1600" b="1" dirty="0">
                <a:latin typeface="Arial" panose="020B0604020202020204" pitchFamily="34" charset="0"/>
                <a:cs typeface="Arial" panose="020B0604020202020204" pitchFamily="34" charset="0"/>
              </a:rPr>
              <a:t>kurz </a:t>
            </a:r>
            <a:r>
              <a:rPr lang="en-US" sz="1600" dirty="0">
                <a:latin typeface="Arial" panose="020B0604020202020204" pitchFamily="34" charset="0"/>
                <a:cs typeface="Arial" panose="020B0604020202020204" pitchFamily="34" charset="0"/>
              </a:rPr>
              <a:t>ließ </a:t>
            </a:r>
            <a:r>
              <a:rPr lang="en-US" sz="1600" b="1" dirty="0">
                <a:latin typeface="Arial" panose="020B0604020202020204" pitchFamily="34" charset="0"/>
                <a:cs typeface="Arial" panose="020B0604020202020204" pitchFamily="34" charset="0"/>
              </a:rPr>
              <a:t>und </a:t>
            </a:r>
            <a:r>
              <a:rPr lang="en-US" sz="1600" dirty="0">
                <a:latin typeface="Arial" panose="020B0604020202020204" pitchFamily="34" charset="0"/>
                <a:cs typeface="Arial" panose="020B0604020202020204" pitchFamily="34" charset="0"/>
              </a:rPr>
              <a:t>die andere </a:t>
            </a:r>
            <a:r>
              <a:rPr lang="en-US" sz="1600" b="1" dirty="0">
                <a:latin typeface="Arial" panose="020B0604020202020204" pitchFamily="34" charset="0"/>
                <a:cs typeface="Arial" panose="020B0604020202020204" pitchFamily="34" charset="0"/>
              </a:rPr>
              <a:t>lang ausrollte</a:t>
            </a:r>
            <a:r>
              <a:rPr lang="en-US" sz="1600" dirty="0">
                <a:latin typeface="Arial" panose="020B0604020202020204" pitchFamily="34" charset="0"/>
                <a:cs typeface="Arial" panose="020B0604020202020204" pitchFamily="34" charset="0"/>
              </a:rPr>
              <a:t>.</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legte beide nebeneinander.</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Er befühlte die kurze Schlange, sie war schnell zu Ende, bei der langen Schlange dauerte es viel länger. </a:t>
            </a:r>
          </a:p>
        </p:txBody>
      </p:sp>
      <p:sp>
        <p:nvSpPr>
          <p:cNvPr id="3" name="Textfeld 2">
            <a:extLst>
              <a:ext uri="{FF2B5EF4-FFF2-40B4-BE49-F238E27FC236}">
                <a16:creationId xmlns:a16="http://schemas.microsoft.com/office/drawing/2014/main" id="{B68D5200-18D7-78FF-5A84-5CCACECA647D}"/>
              </a:ext>
            </a:extLst>
          </p:cNvPr>
          <p:cNvSpPr txBox="1"/>
          <p:nvPr/>
        </p:nvSpPr>
        <p:spPr>
          <a:xfrm>
            <a:off x="838200" y="2434201"/>
            <a:ext cx="3822189" cy="3742762"/>
          </a:xfrm>
          <a:prstGeom prst="rect">
            <a:avLst/>
          </a:prstGeom>
        </p:spPr>
        <p:txBody>
          <a:bodyPr vert="horz" lIns="91440" tIns="45720" rIns="91440" bIns="45720" rtlCol="0">
            <a:normAutofit/>
          </a:bodyPr>
          <a:lstStyle/>
          <a:p>
            <a:pPr>
              <a:lnSpc>
                <a:spcPct val="90000"/>
              </a:lnSpc>
              <a:spcBef>
                <a:spcPts val="800"/>
              </a:spcBef>
              <a:spcAft>
                <a:spcPts val="400"/>
              </a:spcAft>
            </a:pPr>
            <a:endParaRPr lang="en-US" sz="800" dirty="0">
              <a:effectLst/>
            </a:endParaRPr>
          </a:p>
        </p:txBody>
      </p:sp>
      <p:graphicFrame>
        <p:nvGraphicFramePr>
          <p:cNvPr id="13" name="Tabelle 12">
            <a:extLst>
              <a:ext uri="{FF2B5EF4-FFF2-40B4-BE49-F238E27FC236}">
                <a16:creationId xmlns:a16="http://schemas.microsoft.com/office/drawing/2014/main" id="{9F4970A1-E57A-6B92-F864-D26CF57F68D0}"/>
              </a:ext>
            </a:extLst>
          </p:cNvPr>
          <p:cNvGraphicFramePr>
            <a:graphicFrameLocks noGrp="1"/>
          </p:cNvGraphicFramePr>
          <p:nvPr>
            <p:extLst>
              <p:ext uri="{D42A27DB-BD31-4B8C-83A1-F6EECF244321}">
                <p14:modId xmlns:p14="http://schemas.microsoft.com/office/powerpoint/2010/main" val="3143518806"/>
              </p:ext>
            </p:extLst>
          </p:nvPr>
        </p:nvGraphicFramePr>
        <p:xfrm>
          <a:off x="0" y="5333008"/>
          <a:ext cx="3716978" cy="1524000"/>
        </p:xfrm>
        <a:graphic>
          <a:graphicData uri="http://schemas.openxmlformats.org/drawingml/2006/table">
            <a:tbl>
              <a:tblPr firstRow="1" bandRow="1">
                <a:tableStyleId>{5C22544A-7EE6-4342-B048-85BDC9FD1C3A}</a:tableStyleId>
              </a:tblPr>
              <a:tblGrid>
                <a:gridCol w="1858489">
                  <a:extLst>
                    <a:ext uri="{9D8B030D-6E8A-4147-A177-3AD203B41FA5}">
                      <a16:colId xmlns:a16="http://schemas.microsoft.com/office/drawing/2014/main" val="4104092870"/>
                    </a:ext>
                  </a:extLst>
                </a:gridCol>
                <a:gridCol w="1858489">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Schüler:innen nehmen die Knete taktil wahr. Anschließend formen sie mit Unterstützung eine kurze, dann eine lange Schlange</a:t>
                      </a:r>
                    </a:p>
                  </a:txBody>
                  <a:tcPr/>
                </a:tc>
                <a:tc>
                  <a:txBody>
                    <a:bodyPr/>
                    <a:lstStyle/>
                    <a:p>
                      <a:r>
                        <a:rPr lang="de-DE" sz="1100" dirty="0">
                          <a:latin typeface="Arial" panose="020B0604020202020204" pitchFamily="34" charset="0"/>
                          <a:cs typeface="Arial" panose="020B0604020202020204" pitchFamily="34" charset="0"/>
                        </a:rPr>
                        <a:t>Knete</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1616458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fik 12">
            <a:extLst>
              <a:ext uri="{FF2B5EF4-FFF2-40B4-BE49-F238E27FC236}">
                <a16:creationId xmlns:a16="http://schemas.microsoft.com/office/drawing/2014/main" id="{CFE97858-589E-EFE0-E2D4-02C459EE5342}"/>
              </a:ext>
            </a:extLst>
          </p:cNvPr>
          <p:cNvPicPr>
            <a:picLocks noChangeAspect="1"/>
          </p:cNvPicPr>
          <p:nvPr/>
        </p:nvPicPr>
        <p:blipFill>
          <a:blip r:embed="rId2">
            <a:extLst>
              <a:ext uri="{28A0092B-C50C-407E-A947-70E740481C1C}">
                <a14:useLocalDpi xmlns:a14="http://schemas.microsoft.com/office/drawing/2010/main" val="0"/>
              </a:ext>
            </a:extLst>
          </a:blip>
          <a:srcRect b="108"/>
          <a:stretch>
            <a:fillRect/>
          </a:stretch>
        </p:blipFill>
        <p:spPr>
          <a:xfrm>
            <a:off x="1"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feld 8">
            <a:extLst>
              <a:ext uri="{FF2B5EF4-FFF2-40B4-BE49-F238E27FC236}">
                <a16:creationId xmlns:a16="http://schemas.microsoft.com/office/drawing/2014/main" id="{CAD94B20-9CE2-3383-EC3A-B9334A271FF5}"/>
              </a:ext>
            </a:extLst>
          </p:cNvPr>
          <p:cNvSpPr txBox="1"/>
          <p:nvPr/>
        </p:nvSpPr>
        <p:spPr>
          <a:xfrm>
            <a:off x="8121733" y="103657"/>
            <a:ext cx="3822189" cy="3742762"/>
          </a:xfrm>
          <a:prstGeom prst="rect">
            <a:avLst/>
          </a:prstGeom>
        </p:spPr>
        <p:txBody>
          <a:bodyPr vert="horz" lIns="91440" tIns="45720" rIns="91440" bIns="45720" rtlCol="0">
            <a:noAutofit/>
          </a:bodyPr>
          <a:lstStyle/>
          <a:p>
            <a:pPr>
              <a:lnSpc>
                <a:spcPct val="90000"/>
              </a:lnSpc>
              <a:spcAft>
                <a:spcPts val="600"/>
              </a:spcAft>
            </a:pPr>
            <a:r>
              <a:rPr lang="en-US" sz="1600" b="1" dirty="0">
                <a:latin typeface="Arial" panose="020B0604020202020204" pitchFamily="34" charset="0"/>
                <a:cs typeface="Arial" panose="020B0604020202020204" pitchFamily="34" charset="0"/>
              </a:rPr>
              <a:t>Wieder zu Hause</a:t>
            </a:r>
          </a:p>
          <a:p>
            <a:pPr indent="-228600">
              <a:lnSpc>
                <a:spcPct val="90000"/>
              </a:lnSpc>
              <a:spcAft>
                <a:spcPts val="600"/>
              </a:spcAft>
              <a:buFont typeface="Arial" panose="020B0604020202020204" pitchFamily="34" charset="0"/>
              <a:buChar char="•"/>
            </a:pPr>
            <a:endParaRPr lang="en-US" sz="1600" b="1"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Der Schultag war vorbei und Max fuhr mit dem Schulbus nach Hause.</a:t>
            </a:r>
          </a:p>
          <a:p>
            <a:pPr indent="-228600">
              <a:lnSpc>
                <a:spcPct val="90000"/>
              </a:lnSpc>
              <a:spcAft>
                <a:spcPts val="600"/>
              </a:spcAft>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Als er die Haustür öffnete, wartete dort schon seine Familie. Auch sein Hund Jesy freute sich riesig, Max wiederzusehen.</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Jesy bellte </a:t>
            </a:r>
            <a:r>
              <a:rPr lang="en-US" sz="1600" b="1" dirty="0">
                <a:latin typeface="Arial" panose="020B0604020202020204" pitchFamily="34" charset="0"/>
                <a:cs typeface="Arial" panose="020B0604020202020204" pitchFamily="34" charset="0"/>
              </a:rPr>
              <a:t>einmal kurz: „Wau!“ </a:t>
            </a:r>
            <a:r>
              <a:rPr lang="en-US" sz="1600" dirty="0">
                <a:latin typeface="Arial" panose="020B0604020202020204" pitchFamily="34" charset="0"/>
                <a:cs typeface="Arial" panose="020B0604020202020204" pitchFamily="34" charset="0"/>
              </a:rPr>
              <a:t>Dann bellte er noch einmal, diesmal </a:t>
            </a:r>
            <a:r>
              <a:rPr lang="en-US" sz="1600" b="1" dirty="0">
                <a:latin typeface="Arial" panose="020B0604020202020204" pitchFamily="34" charset="0"/>
                <a:cs typeface="Arial" panose="020B0604020202020204" pitchFamily="34" charset="0"/>
              </a:rPr>
              <a:t>länger: „Wauwauwau!“</a:t>
            </a:r>
          </a:p>
          <a:p>
            <a:pPr>
              <a:lnSpc>
                <a:spcPct val="90000"/>
              </a:lnSpc>
              <a:spcAft>
                <a:spcPts val="600"/>
              </a:spcAft>
            </a:pPr>
            <a:endParaRPr lang="en-US" sz="1600" b="1" dirty="0">
              <a:latin typeface="Arial" panose="020B0604020202020204" pitchFamily="34" charset="0"/>
              <a:cs typeface="Arial" panose="020B0604020202020204" pitchFamily="34" charset="0"/>
            </a:endParaRPr>
          </a:p>
          <a:p>
            <a:pPr>
              <a:lnSpc>
                <a:spcPct val="90000"/>
              </a:lnSpc>
              <a:spcAft>
                <a:spcPts val="600"/>
              </a:spcAft>
            </a:pPr>
            <a:r>
              <a:rPr lang="en-US" sz="1600" dirty="0">
                <a:latin typeface="Arial" panose="020B0604020202020204" pitchFamily="34" charset="0"/>
                <a:cs typeface="Arial" panose="020B0604020202020204" pitchFamily="34" charset="0"/>
              </a:rPr>
              <a:t>Max lachte und streichelte seinen Hund.</a:t>
            </a:r>
          </a:p>
          <a:p>
            <a:pPr>
              <a:lnSpc>
                <a:spcPct val="90000"/>
              </a:lnSpc>
              <a:spcAft>
                <a:spcPts val="600"/>
              </a:spcAft>
            </a:pPr>
            <a:endParaRPr lang="en-US" sz="1600" dirty="0">
              <a:latin typeface="Arial" panose="020B0604020202020204" pitchFamily="34" charset="0"/>
              <a:cs typeface="Arial" panose="020B0604020202020204" pitchFamily="34" charset="0"/>
            </a:endParaRPr>
          </a:p>
          <a:p>
            <a:pPr>
              <a:lnSpc>
                <a:spcPct val="90000"/>
              </a:lnSpc>
              <a:spcAft>
                <a:spcPts val="600"/>
              </a:spcAft>
            </a:pPr>
            <a:r>
              <a:rPr lang="en-US" sz="1600" b="1" dirty="0">
                <a:latin typeface="Arial" panose="020B0604020202020204" pitchFamily="34" charset="0"/>
                <a:cs typeface="Arial" panose="020B0604020202020204" pitchFamily="34" charset="0"/>
              </a:rPr>
              <a:t>„Na, Jesy, hast du schon auf mich gewartet?“</a:t>
            </a:r>
            <a:endParaRPr lang="en-US" sz="1600"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id="{B61B2DD3-7AEA-57EE-2956-0E20BA6926CE}"/>
              </a:ext>
            </a:extLst>
          </p:cNvPr>
          <p:cNvSpPr txBox="1"/>
          <p:nvPr/>
        </p:nvSpPr>
        <p:spPr>
          <a:xfrm>
            <a:off x="363186" y="403521"/>
            <a:ext cx="3436917" cy="3742762"/>
          </a:xfrm>
          <a:prstGeom prst="rect">
            <a:avLst/>
          </a:prstGeom>
        </p:spPr>
        <p:txBody>
          <a:bodyPr vert="horz" lIns="91440" tIns="45720" rIns="91440" bIns="45720" rtlCol="0">
            <a:normAutofit/>
          </a:bodyPr>
          <a:lstStyle/>
          <a:p>
            <a:pPr>
              <a:lnSpc>
                <a:spcPct val="90000"/>
              </a:lnSpc>
              <a:spcBef>
                <a:spcPts val="1800"/>
              </a:spcBef>
              <a:spcAft>
                <a:spcPts val="400"/>
              </a:spcAft>
            </a:pPr>
            <a:endParaRPr lang="en-US" sz="1600" dirty="0">
              <a:effectLst/>
              <a:latin typeface="Arial" panose="020B0604020202020204" pitchFamily="34" charset="0"/>
              <a:cs typeface="Arial" panose="020B0604020202020204" pitchFamily="34" charset="0"/>
            </a:endParaRPr>
          </a:p>
        </p:txBody>
      </p:sp>
      <p:graphicFrame>
        <p:nvGraphicFramePr>
          <p:cNvPr id="15" name="Tabelle 14">
            <a:extLst>
              <a:ext uri="{FF2B5EF4-FFF2-40B4-BE49-F238E27FC236}">
                <a16:creationId xmlns:a16="http://schemas.microsoft.com/office/drawing/2014/main" id="{161DF7C0-ABE2-CB17-4F1C-E2F7264F9C2A}"/>
              </a:ext>
            </a:extLst>
          </p:cNvPr>
          <p:cNvGraphicFramePr>
            <a:graphicFrameLocks noGrp="1"/>
          </p:cNvGraphicFramePr>
          <p:nvPr>
            <p:extLst>
              <p:ext uri="{D42A27DB-BD31-4B8C-83A1-F6EECF244321}">
                <p14:modId xmlns:p14="http://schemas.microsoft.com/office/powerpoint/2010/main" val="3403776729"/>
              </p:ext>
            </p:extLst>
          </p:nvPr>
        </p:nvGraphicFramePr>
        <p:xfrm>
          <a:off x="8080932" y="5222230"/>
          <a:ext cx="4111068" cy="1635760"/>
        </p:xfrm>
        <a:graphic>
          <a:graphicData uri="http://schemas.openxmlformats.org/drawingml/2006/table">
            <a:tbl>
              <a:tblPr firstRow="1" bandRow="1">
                <a:tableStyleId>{5C22544A-7EE6-4342-B048-85BDC9FD1C3A}</a:tableStyleId>
              </a:tblPr>
              <a:tblGrid>
                <a:gridCol w="2055534">
                  <a:extLst>
                    <a:ext uri="{9D8B030D-6E8A-4147-A177-3AD203B41FA5}">
                      <a16:colId xmlns:a16="http://schemas.microsoft.com/office/drawing/2014/main" val="4104092870"/>
                    </a:ext>
                  </a:extLst>
                </a:gridCol>
                <a:gridCol w="205553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Heimfahrt kann wieder mit dem imaginären Bus gespielt werden. </a:t>
                      </a:r>
                    </a:p>
                    <a:p>
                      <a:r>
                        <a:rPr lang="de-DE" sz="1100" dirty="0">
                          <a:latin typeface="Arial" panose="020B0604020202020204" pitchFamily="34" charset="0"/>
                          <a:cs typeface="Arial" panose="020B0604020202020204" pitchFamily="34" charset="0"/>
                        </a:rPr>
                        <a:t>Die Hundelaute werden auf dem BIGmack aufgenommen und von den Schülern und Schülerinnen ausgelöst.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BIGmack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Plüschhund </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1181717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fik 6">
            <a:extLst>
              <a:ext uri="{FF2B5EF4-FFF2-40B4-BE49-F238E27FC236}">
                <a16:creationId xmlns:a16="http://schemas.microsoft.com/office/drawing/2014/main" id="{9B354A01-C077-0388-1F5E-28B3135C10A3}"/>
              </a:ext>
            </a:extLst>
          </p:cNvPr>
          <p:cNvPicPr>
            <a:picLocks noChangeAspect="1"/>
          </p:cNvPicPr>
          <p:nvPr/>
        </p:nvPicPr>
        <p:blipFill>
          <a:blip r:embed="rId2">
            <a:extLst>
              <a:ext uri="{28A0092B-C50C-407E-A947-70E740481C1C}">
                <a14:useLocalDpi xmlns:a14="http://schemas.microsoft.com/office/drawing/2010/main" val="0"/>
              </a:ext>
            </a:extLst>
          </a:blip>
          <a:srcRect t="2955" b="12360"/>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1E06DB9C-4E29-14D8-E146-436465366B2B}"/>
              </a:ext>
            </a:extLst>
          </p:cNvPr>
          <p:cNvSpPr txBox="1"/>
          <p:nvPr/>
        </p:nvSpPr>
        <p:spPr>
          <a:xfrm>
            <a:off x="7760072" y="949786"/>
            <a:ext cx="3822189" cy="3742762"/>
          </a:xfrm>
          <a:prstGeom prst="rect">
            <a:avLst/>
          </a:prstGeom>
        </p:spPr>
        <p:txBody>
          <a:bodyPr vert="horz" lIns="91440" tIns="45720" rIns="91440" bIns="45720" rtlCol="0">
            <a:noAutofit/>
          </a:bodyPr>
          <a:lstStyle/>
          <a:p>
            <a:pPr>
              <a:lnSpc>
                <a:spcPct val="90000"/>
              </a:lnSpc>
              <a:spcBef>
                <a:spcPts val="800"/>
              </a:spcBef>
              <a:spcAft>
                <a:spcPts val="400"/>
              </a:spcAft>
            </a:pPr>
            <a:endParaRPr lang="en-US" sz="1600" dirty="0">
              <a:latin typeface="Arial" panose="020B0604020202020204" pitchFamily="34" charset="0"/>
              <a:cs typeface="Arial" panose="020B0604020202020204" pitchFamily="34" charset="0"/>
            </a:endParaRPr>
          </a:p>
        </p:txBody>
      </p:sp>
      <p:sp>
        <p:nvSpPr>
          <p:cNvPr id="13" name="Textfeld 12">
            <a:extLst>
              <a:ext uri="{FF2B5EF4-FFF2-40B4-BE49-F238E27FC236}">
                <a16:creationId xmlns:a16="http://schemas.microsoft.com/office/drawing/2014/main" id="{6753421F-9008-9307-98BB-EC5A961B8415}"/>
              </a:ext>
            </a:extLst>
          </p:cNvPr>
          <p:cNvSpPr txBox="1"/>
          <p:nvPr/>
        </p:nvSpPr>
        <p:spPr>
          <a:xfrm>
            <a:off x="8517248" y="172184"/>
            <a:ext cx="3461656" cy="4524315"/>
          </a:xfrm>
          <a:prstGeom prst="rect">
            <a:avLst/>
          </a:prstGeom>
          <a:noFill/>
        </p:spPr>
        <p:txBody>
          <a:bodyPr wrap="square">
            <a:spAutoFit/>
          </a:bodyPr>
          <a:lstStyle/>
          <a:p>
            <a:pPr>
              <a:buNone/>
            </a:pPr>
            <a:r>
              <a:rPr lang="de-DE" sz="1600" b="1" dirty="0">
                <a:latin typeface="Arial" panose="020B0604020202020204" pitchFamily="34" charset="0"/>
                <a:cs typeface="Arial" panose="020B0604020202020204" pitchFamily="34" charset="0"/>
              </a:rPr>
              <a:t>Kurze und lange Stöcke</a:t>
            </a:r>
          </a:p>
          <a:p>
            <a:pPr>
              <a:buNone/>
            </a:pPr>
            <a:endParaRPr lang="de-DE" sz="1600" b="1" dirty="0">
              <a:latin typeface="Arial" panose="020B0604020202020204" pitchFamily="34" charset="0"/>
              <a:cs typeface="Arial" panose="020B0604020202020204" pitchFamily="34" charset="0"/>
            </a:endParaRP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ging mit Jesy in den Garten.</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Dort fand er zwei Stöcke, einen </a:t>
            </a:r>
            <a:r>
              <a:rPr lang="de-DE" sz="1600" b="1" dirty="0">
                <a:latin typeface="Arial" panose="020B0604020202020204" pitchFamily="34" charset="0"/>
                <a:cs typeface="Arial" panose="020B0604020202020204" pitchFamily="34" charset="0"/>
              </a:rPr>
              <a:t>kurzen</a:t>
            </a:r>
            <a:r>
              <a:rPr lang="de-DE" sz="1600" dirty="0">
                <a:latin typeface="Arial" panose="020B0604020202020204" pitchFamily="34" charset="0"/>
                <a:cs typeface="Arial" panose="020B0604020202020204" pitchFamily="34" charset="0"/>
              </a:rPr>
              <a:t> und einen </a:t>
            </a:r>
            <a:r>
              <a:rPr lang="de-DE" sz="1600" b="1" dirty="0">
                <a:latin typeface="Arial" panose="020B0604020202020204" pitchFamily="34" charset="0"/>
                <a:cs typeface="Arial" panose="020B0604020202020204" pitchFamily="34" charset="0"/>
              </a:rPr>
              <a:t>langen</a:t>
            </a:r>
            <a:r>
              <a:rPr lang="de-DE" sz="1600" dirty="0">
                <a:latin typeface="Arial" panose="020B0604020202020204" pitchFamily="34" charset="0"/>
                <a:cs typeface="Arial" panose="020B0604020202020204" pitchFamily="34" charset="0"/>
              </a:rPr>
              <a:t>.</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Max warf für Jesy zuerst den kurzen Stock.</a:t>
            </a:r>
          </a:p>
          <a:p>
            <a:pPr>
              <a:buNone/>
            </a:pP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Jesy lief los und brachte ihn zurück.</a:t>
            </a:r>
          </a:p>
          <a:p>
            <a:pPr>
              <a:buNone/>
            </a:pP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Dann warf Max den langen Stock.</a:t>
            </a:r>
            <a:br>
              <a:rPr lang="de-DE" sz="1600" dirty="0">
                <a:latin typeface="Arial" panose="020B0604020202020204" pitchFamily="34" charset="0"/>
                <a:cs typeface="Arial" panose="020B0604020202020204" pitchFamily="34" charset="0"/>
              </a:rPr>
            </a:br>
            <a:endParaRPr lang="de-DE" sz="1600" dirty="0">
              <a:latin typeface="Arial" panose="020B0604020202020204" pitchFamily="34" charset="0"/>
              <a:cs typeface="Arial" panose="020B0604020202020204" pitchFamily="34" charset="0"/>
            </a:endParaRPr>
          </a:p>
          <a:p>
            <a:pPr>
              <a:buNone/>
            </a:pPr>
            <a:r>
              <a:rPr lang="de-DE" sz="1600" dirty="0">
                <a:latin typeface="Arial" panose="020B0604020202020204" pitchFamily="34" charset="0"/>
                <a:cs typeface="Arial" panose="020B0604020202020204" pitchFamily="34" charset="0"/>
              </a:rPr>
              <a:t>Jesy nahm ihn in ihr Maul und Max sah, dass </a:t>
            </a:r>
            <a:r>
              <a:rPr lang="de-DE" sz="1600" b="1" dirty="0">
                <a:latin typeface="Arial" panose="020B0604020202020204" pitchFamily="34" charset="0"/>
                <a:cs typeface="Arial" panose="020B0604020202020204" pitchFamily="34" charset="0"/>
              </a:rPr>
              <a:t>Jesy den langen Stock viel besser halten konnte.</a:t>
            </a:r>
            <a:endParaRPr lang="de-DE" sz="1600" dirty="0">
              <a:latin typeface="Arial" panose="020B0604020202020204" pitchFamily="34" charset="0"/>
              <a:cs typeface="Arial" panose="020B0604020202020204" pitchFamily="34" charset="0"/>
            </a:endParaRPr>
          </a:p>
        </p:txBody>
      </p:sp>
      <p:graphicFrame>
        <p:nvGraphicFramePr>
          <p:cNvPr id="15" name="Tabelle 14">
            <a:extLst>
              <a:ext uri="{FF2B5EF4-FFF2-40B4-BE49-F238E27FC236}">
                <a16:creationId xmlns:a16="http://schemas.microsoft.com/office/drawing/2014/main" id="{3EA6CC43-90EE-88A5-667F-00A05AA2A84D}"/>
              </a:ext>
            </a:extLst>
          </p:cNvPr>
          <p:cNvGraphicFramePr>
            <a:graphicFrameLocks noGrp="1"/>
          </p:cNvGraphicFramePr>
          <p:nvPr>
            <p:extLst>
              <p:ext uri="{D42A27DB-BD31-4B8C-83A1-F6EECF244321}">
                <p14:modId xmlns:p14="http://schemas.microsoft.com/office/powerpoint/2010/main" val="1166386348"/>
              </p:ext>
            </p:extLst>
          </p:nvPr>
        </p:nvGraphicFramePr>
        <p:xfrm>
          <a:off x="8517248" y="5333990"/>
          <a:ext cx="3671702" cy="1524000"/>
        </p:xfrm>
        <a:graphic>
          <a:graphicData uri="http://schemas.openxmlformats.org/drawingml/2006/table">
            <a:tbl>
              <a:tblPr firstRow="1" bandRow="1">
                <a:tableStyleId>{5C22544A-7EE6-4342-B048-85BDC9FD1C3A}</a:tableStyleId>
              </a:tblPr>
              <a:tblGrid>
                <a:gridCol w="1835851">
                  <a:extLst>
                    <a:ext uri="{9D8B030D-6E8A-4147-A177-3AD203B41FA5}">
                      <a16:colId xmlns:a16="http://schemas.microsoft.com/office/drawing/2014/main" val="4104092870"/>
                    </a:ext>
                  </a:extLst>
                </a:gridCol>
                <a:gridCol w="1835851">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Zuerst nehmen die Schüler:innen den kurzen und den langen Stock taktil wahr. Dann wird die Szene wie oben beschrieben nachgespielt. </a:t>
                      </a:r>
                    </a:p>
                  </a:txBody>
                  <a:tcPr/>
                </a:tc>
                <a:tc>
                  <a:txBody>
                    <a:bodyPr/>
                    <a:lstStyle/>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kurzer und langer Stock</a:t>
                      </a:r>
                    </a:p>
                    <a:p>
                      <a:pPr marL="171450" indent="-171450">
                        <a:buFont typeface="Arial" panose="020B0604020202020204" pitchFamily="34" charset="0"/>
                        <a:buChar char="•"/>
                      </a:pPr>
                      <a:r>
                        <a:rPr lang="de-DE" sz="1100" dirty="0">
                          <a:latin typeface="Arial" panose="020B0604020202020204" pitchFamily="34" charset="0"/>
                          <a:cs typeface="Arial" panose="020B0604020202020204" pitchFamily="34" charset="0"/>
                        </a:rPr>
                        <a:t>Plüschhund</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2113778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fik 4">
            <a:extLst>
              <a:ext uri="{FF2B5EF4-FFF2-40B4-BE49-F238E27FC236}">
                <a16:creationId xmlns:a16="http://schemas.microsoft.com/office/drawing/2014/main" id="{3363FE38-E569-08CD-96A2-A458C626993A}"/>
              </a:ext>
            </a:extLst>
          </p:cNvPr>
          <p:cNvPicPr>
            <a:picLocks noChangeAspect="1"/>
          </p:cNvPicPr>
          <p:nvPr/>
        </p:nvPicPr>
        <p:blipFill>
          <a:blip r:embed="rId2">
            <a:extLst>
              <a:ext uri="{28A0092B-C50C-407E-A947-70E740481C1C}">
                <a14:useLocalDpi xmlns:a14="http://schemas.microsoft.com/office/drawing/2010/main" val="0"/>
              </a:ext>
            </a:extLst>
          </a:blip>
          <a:srcRect l="20688"/>
          <a:stretch>
            <a:fillRect/>
          </a:stretch>
        </p:blipFill>
        <p:spPr>
          <a:xfrm>
            <a:off x="-3047"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feld 2">
            <a:extLst>
              <a:ext uri="{FF2B5EF4-FFF2-40B4-BE49-F238E27FC236}">
                <a16:creationId xmlns:a16="http://schemas.microsoft.com/office/drawing/2014/main" id="{235EAF3E-8CA8-BC1C-3D57-6FCA23CF65B7}"/>
              </a:ext>
            </a:extLst>
          </p:cNvPr>
          <p:cNvSpPr txBox="1"/>
          <p:nvPr/>
        </p:nvSpPr>
        <p:spPr>
          <a:xfrm>
            <a:off x="8348353" y="271305"/>
            <a:ext cx="3247180" cy="4205112"/>
          </a:xfrm>
          <a:prstGeom prst="rect">
            <a:avLst/>
          </a:prstGeom>
        </p:spPr>
        <p:txBody>
          <a:bodyPr vert="horz" lIns="91440" tIns="45720" rIns="91440" bIns="45720" rtlCol="0">
            <a:noAutofit/>
          </a:bodyPr>
          <a:lstStyle/>
          <a:p>
            <a:pPr>
              <a:lnSpc>
                <a:spcPct val="90000"/>
              </a:lnSpc>
              <a:spcBef>
                <a:spcPts val="1800"/>
              </a:spcBef>
              <a:spcAft>
                <a:spcPts val="400"/>
              </a:spcAft>
            </a:pPr>
            <a:r>
              <a:rPr lang="en-US" sz="1600" b="1" dirty="0">
                <a:effectLst/>
                <a:latin typeface="Arial" panose="020B0604020202020204" pitchFamily="34" charset="0"/>
                <a:cs typeface="Arial" panose="020B0604020202020204" pitchFamily="34" charset="0"/>
              </a:rPr>
              <a:t>Ein Tag geht zu Ende</a:t>
            </a:r>
          </a:p>
          <a:p>
            <a:pPr>
              <a:lnSpc>
                <a:spcPct val="90000"/>
              </a:lnSpc>
              <a:spcBef>
                <a:spcPts val="1800"/>
              </a:spcBef>
              <a:spcAft>
                <a:spcPts val="400"/>
              </a:spcAft>
            </a:pPr>
            <a:endParaRPr lang="en-US" sz="1600" b="1"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Es wurde Abend.</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lag in seinem Bett und dachte an seinen Tag.</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Heute hatte er etwas Wichtiges entdeckt:</a:t>
            </a:r>
          </a:p>
          <a:p>
            <a:pPr>
              <a:lnSpc>
                <a:spcPct val="90000"/>
              </a:lnSpc>
              <a:spcBef>
                <a:spcPts val="900"/>
              </a:spcBef>
              <a:spcAft>
                <a:spcPts val="900"/>
              </a:spcAft>
            </a:pPr>
            <a:r>
              <a:rPr lang="en-US" sz="1600" b="1" dirty="0">
                <a:effectLst/>
                <a:latin typeface="Arial" panose="020B0604020202020204" pitchFamily="34" charset="0"/>
                <a:cs typeface="Arial" panose="020B0604020202020204" pitchFamily="34" charset="0"/>
              </a:rPr>
              <a:t>Kurz und lang gab es überall.</a:t>
            </a:r>
            <a:endParaRPr lang="en-US" sz="1600" dirty="0">
              <a:effectLst/>
              <a:latin typeface="Arial" panose="020B0604020202020204" pitchFamily="34" charset="0"/>
              <a:cs typeface="Arial" panose="020B0604020202020204" pitchFamily="34" charset="0"/>
            </a:endParaRP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Max schloss die Augen.</a:t>
            </a:r>
          </a:p>
          <a:p>
            <a:pPr>
              <a:lnSpc>
                <a:spcPct val="90000"/>
              </a:lnSpc>
              <a:spcBef>
                <a:spcPts val="900"/>
              </a:spcBef>
              <a:spcAft>
                <a:spcPts val="900"/>
              </a:spcAft>
            </a:pPr>
            <a:r>
              <a:rPr lang="en-US" sz="1600" dirty="0">
                <a:effectLst/>
                <a:latin typeface="Arial" panose="020B0604020202020204" pitchFamily="34" charset="0"/>
                <a:cs typeface="Arial" panose="020B0604020202020204" pitchFamily="34" charset="0"/>
              </a:rPr>
              <a:t>Der Tag </a:t>
            </a:r>
            <a:r>
              <a:rPr lang="en-US" sz="1600" dirty="0">
                <a:latin typeface="Arial" panose="020B0604020202020204" pitchFamily="34" charset="0"/>
                <a:cs typeface="Arial" panose="020B0604020202020204" pitchFamily="34" charset="0"/>
              </a:rPr>
              <a:t>war</a:t>
            </a:r>
            <a:r>
              <a:rPr lang="en-US" sz="1600" dirty="0">
                <a:effectLst/>
                <a:latin typeface="Arial" panose="020B0604020202020204" pitchFamily="34" charset="0"/>
                <a:cs typeface="Arial" panose="020B0604020202020204" pitchFamily="34" charset="0"/>
              </a:rPr>
              <a:t> vorbei.</a:t>
            </a:r>
          </a:p>
          <a:p>
            <a:pPr>
              <a:lnSpc>
                <a:spcPct val="90000"/>
              </a:lnSpc>
              <a:spcBef>
                <a:spcPts val="900"/>
              </a:spcBef>
              <a:spcAft>
                <a:spcPts val="900"/>
              </a:spcAft>
            </a:pPr>
            <a:r>
              <a:rPr lang="en-US" sz="1600" dirty="0">
                <a:latin typeface="Arial" panose="020B0604020202020204" pitchFamily="34" charset="0"/>
                <a:cs typeface="Arial" panose="020B0604020202020204" pitchFamily="34" charset="0"/>
              </a:rPr>
              <a:t>Doch</a:t>
            </a:r>
            <a:r>
              <a:rPr lang="en-US" sz="1600" dirty="0">
                <a:effectLst/>
                <a:latin typeface="Arial" panose="020B0604020202020204" pitchFamily="34" charset="0"/>
                <a:cs typeface="Arial" panose="020B0604020202020204" pitchFamily="34" charset="0"/>
              </a:rPr>
              <a:t> morgen </a:t>
            </a:r>
            <a:r>
              <a:rPr lang="en-US" sz="1600" dirty="0">
                <a:latin typeface="Arial" panose="020B0604020202020204" pitchFamily="34" charset="0"/>
                <a:cs typeface="Arial" panose="020B0604020202020204" pitchFamily="34" charset="0"/>
              </a:rPr>
              <a:t>wird</a:t>
            </a:r>
            <a:r>
              <a:rPr lang="en-US" sz="1600" dirty="0">
                <a:effectLst/>
                <a:latin typeface="Arial" panose="020B0604020202020204" pitchFamily="34" charset="0"/>
                <a:cs typeface="Arial" panose="020B0604020202020204" pitchFamily="34" charset="0"/>
              </a:rPr>
              <a:t> es wieder etwas Neues zu entdecken geben.</a:t>
            </a:r>
          </a:p>
        </p:txBody>
      </p:sp>
      <p:graphicFrame>
        <p:nvGraphicFramePr>
          <p:cNvPr id="7" name="Tabelle 6">
            <a:extLst>
              <a:ext uri="{FF2B5EF4-FFF2-40B4-BE49-F238E27FC236}">
                <a16:creationId xmlns:a16="http://schemas.microsoft.com/office/drawing/2014/main" id="{C3BCE217-566C-AB5C-6A72-29618BE1C9AE}"/>
              </a:ext>
            </a:extLst>
          </p:cNvPr>
          <p:cNvGraphicFramePr>
            <a:graphicFrameLocks noGrp="1"/>
          </p:cNvGraphicFramePr>
          <p:nvPr>
            <p:extLst>
              <p:ext uri="{D42A27DB-BD31-4B8C-83A1-F6EECF244321}">
                <p14:modId xmlns:p14="http://schemas.microsoft.com/office/powerpoint/2010/main" val="2830663255"/>
              </p:ext>
            </p:extLst>
          </p:nvPr>
        </p:nvGraphicFramePr>
        <p:xfrm>
          <a:off x="8348353" y="5669280"/>
          <a:ext cx="3843648" cy="1188720"/>
        </p:xfrm>
        <a:graphic>
          <a:graphicData uri="http://schemas.openxmlformats.org/drawingml/2006/table">
            <a:tbl>
              <a:tblPr firstRow="1" bandRow="1">
                <a:tableStyleId>{5C22544A-7EE6-4342-B048-85BDC9FD1C3A}</a:tableStyleId>
              </a:tblPr>
              <a:tblGrid>
                <a:gridCol w="1921824">
                  <a:extLst>
                    <a:ext uri="{9D8B030D-6E8A-4147-A177-3AD203B41FA5}">
                      <a16:colId xmlns:a16="http://schemas.microsoft.com/office/drawing/2014/main" val="4104092870"/>
                    </a:ext>
                  </a:extLst>
                </a:gridCol>
                <a:gridCol w="1921824">
                  <a:extLst>
                    <a:ext uri="{9D8B030D-6E8A-4147-A177-3AD203B41FA5}">
                      <a16:colId xmlns:a16="http://schemas.microsoft.com/office/drawing/2014/main" val="2749627944"/>
                    </a:ext>
                  </a:extLst>
                </a:gridCol>
              </a:tblGrid>
              <a:tr h="370840">
                <a:tc>
                  <a:txBody>
                    <a:bodyPr/>
                    <a:lstStyle/>
                    <a:p>
                      <a:r>
                        <a:rPr lang="de-DE" sz="1100" dirty="0">
                          <a:latin typeface="Arial" panose="020B0604020202020204" pitchFamily="34" charset="0"/>
                          <a:cs typeface="Arial" panose="020B0604020202020204" pitchFamily="34" charset="0"/>
                        </a:rPr>
                        <a:t>Methodische Überlegungen</a:t>
                      </a:r>
                    </a:p>
                  </a:txBody>
                  <a:tcPr/>
                </a:tc>
                <a:tc>
                  <a:txBody>
                    <a:bodyPr/>
                    <a:lstStyle/>
                    <a:p>
                      <a:r>
                        <a:rPr lang="de-DE" sz="1100" dirty="0">
                          <a:latin typeface="Arial" panose="020B0604020202020204" pitchFamily="34" charset="0"/>
                          <a:cs typeface="Arial" panose="020B0604020202020204" pitchFamily="34" charset="0"/>
                        </a:rPr>
                        <a:t>Material</a:t>
                      </a:r>
                    </a:p>
                  </a:txBody>
                  <a:tcPr/>
                </a:tc>
                <a:extLst>
                  <a:ext uri="{0D108BD9-81ED-4DB2-BD59-A6C34878D82A}">
                    <a16:rowId xmlns:a16="http://schemas.microsoft.com/office/drawing/2014/main" val="3581739261"/>
                  </a:ext>
                </a:extLst>
              </a:tr>
              <a:tr h="370840">
                <a:tc>
                  <a:txBody>
                    <a:bodyPr/>
                    <a:lstStyle/>
                    <a:p>
                      <a:r>
                        <a:rPr lang="de-DE" sz="1100" dirty="0">
                          <a:latin typeface="Arial" panose="020B0604020202020204" pitchFamily="34" charset="0"/>
                          <a:cs typeface="Arial" panose="020B0604020202020204" pitchFamily="34" charset="0"/>
                        </a:rPr>
                        <a:t>Die letzte Seite wird nur vorgelesen, dann folgt das Lied </a:t>
                      </a:r>
                      <a:r>
                        <a:rPr lang="de-DE" sz="1100">
                          <a:latin typeface="Arial" panose="020B0604020202020204" pitchFamily="34" charset="0"/>
                          <a:cs typeface="Arial" panose="020B0604020202020204" pitchFamily="34" charset="0"/>
                        </a:rPr>
                        <a:t>von kurz und lang </a:t>
                      </a:r>
                      <a:r>
                        <a:rPr lang="de-DE" sz="1100" dirty="0">
                          <a:latin typeface="Arial" panose="020B0604020202020204" pitchFamily="34" charset="0"/>
                          <a:cs typeface="Arial" panose="020B0604020202020204" pitchFamily="34" charset="0"/>
                        </a:rPr>
                        <a:t>zum Ausklang.</a:t>
                      </a:r>
                    </a:p>
                  </a:txBody>
                  <a:tcPr/>
                </a:tc>
                <a:tc>
                  <a:txBody>
                    <a:bodyPr/>
                    <a:lstStyle/>
                    <a:p>
                      <a:r>
                        <a:rPr lang="de-DE" sz="1100" dirty="0">
                          <a:latin typeface="Arial" panose="020B0604020202020204" pitchFamily="34" charset="0"/>
                          <a:cs typeface="Arial" panose="020B0604020202020204" pitchFamily="34" charset="0"/>
                        </a:rPr>
                        <a:t>Lied „Kurz und lang“</a:t>
                      </a:r>
                    </a:p>
                  </a:txBody>
                  <a:tcPr/>
                </a:tc>
                <a:extLst>
                  <a:ext uri="{0D108BD9-81ED-4DB2-BD59-A6C34878D82A}">
                    <a16:rowId xmlns:a16="http://schemas.microsoft.com/office/drawing/2014/main" val="1934811630"/>
                  </a:ext>
                </a:extLst>
              </a:tr>
            </a:tbl>
          </a:graphicData>
        </a:graphic>
      </p:graphicFrame>
    </p:spTree>
    <p:extLst>
      <p:ext uri="{BB962C8B-B14F-4D97-AF65-F5344CB8AC3E}">
        <p14:creationId xmlns:p14="http://schemas.microsoft.com/office/powerpoint/2010/main" val="323817907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1584</Words>
  <Application>Microsoft Office PowerPoint</Application>
  <PresentationFormat>Breitbild</PresentationFormat>
  <Paragraphs>219</Paragraphs>
  <Slides>16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Aptos</vt:lpstr>
      <vt:lpstr>Aptos Display</vt:lpstr>
      <vt:lpstr>Arial</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Christiane von Mallinckrodt</dc:creator>
  <cp:lastModifiedBy>Christiane von Mallinckrodt</cp:lastModifiedBy>
  <cp:revision>21</cp:revision>
  <dcterms:created xsi:type="dcterms:W3CDTF">2026-09-16T14:23:05Z</dcterms:created>
  <dcterms:modified xsi:type="dcterms:W3CDTF">2026-10-04T08:37:28Z</dcterms:modified>
</cp:coreProperties>
</file>