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3" r:id="rId2"/>
    <p:sldId id="270" r:id="rId3"/>
    <p:sldId id="271" r:id="rId4"/>
    <p:sldId id="272" r:id="rId5"/>
    <p:sldId id="257" r:id="rId6"/>
    <p:sldId id="258" r:id="rId7"/>
    <p:sldId id="259" r:id="rId8"/>
    <p:sldId id="260" r:id="rId9"/>
    <p:sldId id="261" r:id="rId10"/>
    <p:sldId id="262" r:id="rId11"/>
    <p:sldId id="263" r:id="rId12"/>
    <p:sldId id="264" r:id="rId13"/>
    <p:sldId id="265" r:id="rId14"/>
    <p:sldId id="266" r:id="rId15"/>
    <p:sldId id="267" r:id="rId16"/>
    <p:sldId id="269" r:id="rId1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80" d="100"/>
          <a:sy n="80" d="100"/>
        </p:scale>
        <p:origin x="138" y="3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5E4960-36D6-75D7-7917-664DC64B3A18}"/>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69F6BBEF-1B2B-8912-04AD-2E59330F89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0DA84A7E-0100-C61D-AF03-11016FDC4587}"/>
              </a:ext>
            </a:extLst>
          </p:cNvPr>
          <p:cNvSpPr>
            <a:spLocks noGrp="1"/>
          </p:cNvSpPr>
          <p:nvPr>
            <p:ph type="dt" sz="half" idx="10"/>
          </p:nvPr>
        </p:nvSpPr>
        <p:spPr/>
        <p:txBody>
          <a:bodyPr/>
          <a:lstStyle/>
          <a:p>
            <a:fld id="{1F5E685E-9CAB-4679-9146-844C87394889}" type="datetimeFigureOut">
              <a:rPr lang="de-DE" smtClean="0"/>
              <a:t>25.09.2026</a:t>
            </a:fld>
            <a:endParaRPr lang="de-DE"/>
          </a:p>
        </p:txBody>
      </p:sp>
      <p:sp>
        <p:nvSpPr>
          <p:cNvPr id="5" name="Fußzeilenplatzhalter 4">
            <a:extLst>
              <a:ext uri="{FF2B5EF4-FFF2-40B4-BE49-F238E27FC236}">
                <a16:creationId xmlns:a16="http://schemas.microsoft.com/office/drawing/2014/main" id="{CDAE85F2-0058-30D6-5A03-03F34EE67E6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F66BDEF-9263-69D8-0028-79DD3598CC77}"/>
              </a:ext>
            </a:extLst>
          </p:cNvPr>
          <p:cNvSpPr>
            <a:spLocks noGrp="1"/>
          </p:cNvSpPr>
          <p:nvPr>
            <p:ph type="sldNum" sz="quarter" idx="12"/>
          </p:nvPr>
        </p:nvSpPr>
        <p:spPr/>
        <p:txBody>
          <a:bodyPr/>
          <a:lstStyle/>
          <a:p>
            <a:fld id="{3BBDD9C4-0066-4AED-AFA3-D0EC126F4DB4}" type="slidenum">
              <a:rPr lang="de-DE" smtClean="0"/>
              <a:t>‹Nr.›</a:t>
            </a:fld>
            <a:endParaRPr lang="de-DE"/>
          </a:p>
        </p:txBody>
      </p:sp>
    </p:spTree>
    <p:extLst>
      <p:ext uri="{BB962C8B-B14F-4D97-AF65-F5344CB8AC3E}">
        <p14:creationId xmlns:p14="http://schemas.microsoft.com/office/powerpoint/2010/main" val="2191121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D8F740-6130-591E-2022-418155433120}"/>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6BCF00F-A135-697E-CC83-4EBDC86178DA}"/>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AD7E3CC-56CE-C32E-7C4F-0AE20E495BC4}"/>
              </a:ext>
            </a:extLst>
          </p:cNvPr>
          <p:cNvSpPr>
            <a:spLocks noGrp="1"/>
          </p:cNvSpPr>
          <p:nvPr>
            <p:ph type="dt" sz="half" idx="10"/>
          </p:nvPr>
        </p:nvSpPr>
        <p:spPr/>
        <p:txBody>
          <a:bodyPr/>
          <a:lstStyle/>
          <a:p>
            <a:fld id="{1F5E685E-9CAB-4679-9146-844C87394889}" type="datetimeFigureOut">
              <a:rPr lang="de-DE" smtClean="0"/>
              <a:t>25.09.2026</a:t>
            </a:fld>
            <a:endParaRPr lang="de-DE"/>
          </a:p>
        </p:txBody>
      </p:sp>
      <p:sp>
        <p:nvSpPr>
          <p:cNvPr id="5" name="Fußzeilenplatzhalter 4">
            <a:extLst>
              <a:ext uri="{FF2B5EF4-FFF2-40B4-BE49-F238E27FC236}">
                <a16:creationId xmlns:a16="http://schemas.microsoft.com/office/drawing/2014/main" id="{407BC2BC-A01E-CB86-A4A2-1E12366E2F5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4504D67F-D997-90C3-FBE7-6ED62FE20950}"/>
              </a:ext>
            </a:extLst>
          </p:cNvPr>
          <p:cNvSpPr>
            <a:spLocks noGrp="1"/>
          </p:cNvSpPr>
          <p:nvPr>
            <p:ph type="sldNum" sz="quarter" idx="12"/>
          </p:nvPr>
        </p:nvSpPr>
        <p:spPr/>
        <p:txBody>
          <a:bodyPr/>
          <a:lstStyle/>
          <a:p>
            <a:fld id="{3BBDD9C4-0066-4AED-AFA3-D0EC126F4DB4}" type="slidenum">
              <a:rPr lang="de-DE" smtClean="0"/>
              <a:t>‹Nr.›</a:t>
            </a:fld>
            <a:endParaRPr lang="de-DE"/>
          </a:p>
        </p:txBody>
      </p:sp>
    </p:spTree>
    <p:extLst>
      <p:ext uri="{BB962C8B-B14F-4D97-AF65-F5344CB8AC3E}">
        <p14:creationId xmlns:p14="http://schemas.microsoft.com/office/powerpoint/2010/main" val="42032014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957F7B-1F25-6F53-D4E4-CD191C6F62D3}"/>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2669586B-1DB8-9F27-42E5-2A646BE7B9F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E792B40B-4A51-AE5F-9013-7EFC3E630EF2}"/>
              </a:ext>
            </a:extLst>
          </p:cNvPr>
          <p:cNvSpPr>
            <a:spLocks noGrp="1"/>
          </p:cNvSpPr>
          <p:nvPr>
            <p:ph type="dt" sz="half" idx="10"/>
          </p:nvPr>
        </p:nvSpPr>
        <p:spPr/>
        <p:txBody>
          <a:bodyPr/>
          <a:lstStyle/>
          <a:p>
            <a:fld id="{1F5E685E-9CAB-4679-9146-844C87394889}" type="datetimeFigureOut">
              <a:rPr lang="de-DE" smtClean="0"/>
              <a:t>25.09.2026</a:t>
            </a:fld>
            <a:endParaRPr lang="de-DE"/>
          </a:p>
        </p:txBody>
      </p:sp>
      <p:sp>
        <p:nvSpPr>
          <p:cNvPr id="5" name="Fußzeilenplatzhalter 4">
            <a:extLst>
              <a:ext uri="{FF2B5EF4-FFF2-40B4-BE49-F238E27FC236}">
                <a16:creationId xmlns:a16="http://schemas.microsoft.com/office/drawing/2014/main" id="{8649ABF7-1F6D-27AA-88A6-3DDE62D05E5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FB50DD9-16D7-31DE-7621-2FE2C32560DC}"/>
              </a:ext>
            </a:extLst>
          </p:cNvPr>
          <p:cNvSpPr>
            <a:spLocks noGrp="1"/>
          </p:cNvSpPr>
          <p:nvPr>
            <p:ph type="sldNum" sz="quarter" idx="12"/>
          </p:nvPr>
        </p:nvSpPr>
        <p:spPr/>
        <p:txBody>
          <a:bodyPr/>
          <a:lstStyle/>
          <a:p>
            <a:fld id="{3BBDD9C4-0066-4AED-AFA3-D0EC126F4DB4}" type="slidenum">
              <a:rPr lang="de-DE" smtClean="0"/>
              <a:t>‹Nr.›</a:t>
            </a:fld>
            <a:endParaRPr lang="de-DE"/>
          </a:p>
        </p:txBody>
      </p:sp>
    </p:spTree>
    <p:extLst>
      <p:ext uri="{BB962C8B-B14F-4D97-AF65-F5344CB8AC3E}">
        <p14:creationId xmlns:p14="http://schemas.microsoft.com/office/powerpoint/2010/main" val="3439881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78B54E-056C-E3EA-7F84-2A7835973C5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7857E74F-FF36-962F-4F2C-5A3451E1FE34}"/>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220F1257-5163-0A11-6EB1-4093276075D5}"/>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54079185-4551-113C-00C1-A9920F470B39}"/>
              </a:ext>
            </a:extLst>
          </p:cNvPr>
          <p:cNvSpPr>
            <a:spLocks noGrp="1"/>
          </p:cNvSpPr>
          <p:nvPr>
            <p:ph type="dt" sz="half" idx="10"/>
          </p:nvPr>
        </p:nvSpPr>
        <p:spPr/>
        <p:txBody>
          <a:bodyPr/>
          <a:lstStyle/>
          <a:p>
            <a:fld id="{1F5E685E-9CAB-4679-9146-844C87394889}" type="datetimeFigureOut">
              <a:rPr lang="de-DE" smtClean="0"/>
              <a:t>25.09.2026</a:t>
            </a:fld>
            <a:endParaRPr lang="de-DE"/>
          </a:p>
        </p:txBody>
      </p:sp>
      <p:sp>
        <p:nvSpPr>
          <p:cNvPr id="6" name="Fußzeilenplatzhalter 5">
            <a:extLst>
              <a:ext uri="{FF2B5EF4-FFF2-40B4-BE49-F238E27FC236}">
                <a16:creationId xmlns:a16="http://schemas.microsoft.com/office/drawing/2014/main" id="{CA7EF82D-4009-B410-A1E5-945F1BD36D9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298C616F-8592-0641-561F-BED502CA7C9B}"/>
              </a:ext>
            </a:extLst>
          </p:cNvPr>
          <p:cNvSpPr>
            <a:spLocks noGrp="1"/>
          </p:cNvSpPr>
          <p:nvPr>
            <p:ph type="sldNum" sz="quarter" idx="12"/>
          </p:nvPr>
        </p:nvSpPr>
        <p:spPr/>
        <p:txBody>
          <a:bodyPr/>
          <a:lstStyle/>
          <a:p>
            <a:fld id="{3BBDD9C4-0066-4AED-AFA3-D0EC126F4DB4}" type="slidenum">
              <a:rPr lang="de-DE" smtClean="0"/>
              <a:t>‹Nr.›</a:t>
            </a:fld>
            <a:endParaRPr lang="de-DE"/>
          </a:p>
        </p:txBody>
      </p:sp>
    </p:spTree>
    <p:extLst>
      <p:ext uri="{BB962C8B-B14F-4D97-AF65-F5344CB8AC3E}">
        <p14:creationId xmlns:p14="http://schemas.microsoft.com/office/powerpoint/2010/main" val="18477581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A3EEC2-9997-3647-F14E-EDC8B1E5AF85}"/>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5872E8E2-84C8-8FA8-71DB-47734698A6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5599F8D8-8BDE-D65E-ADB6-7E2AFBAD8833}"/>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8830CE30-F164-4960-8057-05B8763308B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1CE39381-C84A-89EB-906E-C707105C4A61}"/>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55A219A8-1169-0ECA-5D78-642DE22C2DB3}"/>
              </a:ext>
            </a:extLst>
          </p:cNvPr>
          <p:cNvSpPr>
            <a:spLocks noGrp="1"/>
          </p:cNvSpPr>
          <p:nvPr>
            <p:ph type="dt" sz="half" idx="10"/>
          </p:nvPr>
        </p:nvSpPr>
        <p:spPr/>
        <p:txBody>
          <a:bodyPr/>
          <a:lstStyle/>
          <a:p>
            <a:fld id="{1F5E685E-9CAB-4679-9146-844C87394889}" type="datetimeFigureOut">
              <a:rPr lang="de-DE" smtClean="0"/>
              <a:t>25.09.2026</a:t>
            </a:fld>
            <a:endParaRPr lang="de-DE"/>
          </a:p>
        </p:txBody>
      </p:sp>
      <p:sp>
        <p:nvSpPr>
          <p:cNvPr id="8" name="Fußzeilenplatzhalter 7">
            <a:extLst>
              <a:ext uri="{FF2B5EF4-FFF2-40B4-BE49-F238E27FC236}">
                <a16:creationId xmlns:a16="http://schemas.microsoft.com/office/drawing/2014/main" id="{76D279CF-C695-5EC2-A3B9-5554B80A039F}"/>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D529E2F4-ABAB-9CE1-2D34-9DD365FD940A}"/>
              </a:ext>
            </a:extLst>
          </p:cNvPr>
          <p:cNvSpPr>
            <a:spLocks noGrp="1"/>
          </p:cNvSpPr>
          <p:nvPr>
            <p:ph type="sldNum" sz="quarter" idx="12"/>
          </p:nvPr>
        </p:nvSpPr>
        <p:spPr/>
        <p:txBody>
          <a:bodyPr/>
          <a:lstStyle/>
          <a:p>
            <a:fld id="{3BBDD9C4-0066-4AED-AFA3-D0EC126F4DB4}" type="slidenum">
              <a:rPr lang="de-DE" smtClean="0"/>
              <a:t>‹Nr.›</a:t>
            </a:fld>
            <a:endParaRPr lang="de-DE"/>
          </a:p>
        </p:txBody>
      </p:sp>
    </p:spTree>
    <p:extLst>
      <p:ext uri="{BB962C8B-B14F-4D97-AF65-F5344CB8AC3E}">
        <p14:creationId xmlns:p14="http://schemas.microsoft.com/office/powerpoint/2010/main" val="11656257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11A55C-A8C2-286D-6B34-D644D145FC2B}"/>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C59C6FE0-A161-BFF1-7DAC-948DBFD72397}"/>
              </a:ext>
            </a:extLst>
          </p:cNvPr>
          <p:cNvSpPr>
            <a:spLocks noGrp="1"/>
          </p:cNvSpPr>
          <p:nvPr>
            <p:ph type="dt" sz="half" idx="10"/>
          </p:nvPr>
        </p:nvSpPr>
        <p:spPr/>
        <p:txBody>
          <a:bodyPr/>
          <a:lstStyle/>
          <a:p>
            <a:fld id="{1F5E685E-9CAB-4679-9146-844C87394889}" type="datetimeFigureOut">
              <a:rPr lang="de-DE" smtClean="0"/>
              <a:t>25.09.2026</a:t>
            </a:fld>
            <a:endParaRPr lang="de-DE"/>
          </a:p>
        </p:txBody>
      </p:sp>
      <p:sp>
        <p:nvSpPr>
          <p:cNvPr id="4" name="Fußzeilenplatzhalter 3">
            <a:extLst>
              <a:ext uri="{FF2B5EF4-FFF2-40B4-BE49-F238E27FC236}">
                <a16:creationId xmlns:a16="http://schemas.microsoft.com/office/drawing/2014/main" id="{EA3E091D-E617-E302-24F6-F69BC6E1B116}"/>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A3F4C9DC-D672-6BB6-AC76-AC1A22F9D007}"/>
              </a:ext>
            </a:extLst>
          </p:cNvPr>
          <p:cNvSpPr>
            <a:spLocks noGrp="1"/>
          </p:cNvSpPr>
          <p:nvPr>
            <p:ph type="sldNum" sz="quarter" idx="12"/>
          </p:nvPr>
        </p:nvSpPr>
        <p:spPr/>
        <p:txBody>
          <a:bodyPr/>
          <a:lstStyle/>
          <a:p>
            <a:fld id="{3BBDD9C4-0066-4AED-AFA3-D0EC126F4DB4}" type="slidenum">
              <a:rPr lang="de-DE" smtClean="0"/>
              <a:t>‹Nr.›</a:t>
            </a:fld>
            <a:endParaRPr lang="de-DE"/>
          </a:p>
        </p:txBody>
      </p:sp>
    </p:spTree>
    <p:extLst>
      <p:ext uri="{BB962C8B-B14F-4D97-AF65-F5344CB8AC3E}">
        <p14:creationId xmlns:p14="http://schemas.microsoft.com/office/powerpoint/2010/main" val="2395136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DE5A314E-CDD3-51E2-DF22-2608CBFFFFE0}"/>
              </a:ext>
            </a:extLst>
          </p:cNvPr>
          <p:cNvSpPr>
            <a:spLocks noGrp="1"/>
          </p:cNvSpPr>
          <p:nvPr>
            <p:ph type="dt" sz="half" idx="10"/>
          </p:nvPr>
        </p:nvSpPr>
        <p:spPr/>
        <p:txBody>
          <a:bodyPr/>
          <a:lstStyle/>
          <a:p>
            <a:fld id="{1F5E685E-9CAB-4679-9146-844C87394889}" type="datetimeFigureOut">
              <a:rPr lang="de-DE" smtClean="0"/>
              <a:t>25.09.2026</a:t>
            </a:fld>
            <a:endParaRPr lang="de-DE"/>
          </a:p>
        </p:txBody>
      </p:sp>
      <p:sp>
        <p:nvSpPr>
          <p:cNvPr id="3" name="Fußzeilenplatzhalter 2">
            <a:extLst>
              <a:ext uri="{FF2B5EF4-FFF2-40B4-BE49-F238E27FC236}">
                <a16:creationId xmlns:a16="http://schemas.microsoft.com/office/drawing/2014/main" id="{5DA73860-F7D4-EE4A-F668-C9F6285B9A07}"/>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0461C0B4-958A-22B6-90AD-8E1772A0E397}"/>
              </a:ext>
            </a:extLst>
          </p:cNvPr>
          <p:cNvSpPr>
            <a:spLocks noGrp="1"/>
          </p:cNvSpPr>
          <p:nvPr>
            <p:ph type="sldNum" sz="quarter" idx="12"/>
          </p:nvPr>
        </p:nvSpPr>
        <p:spPr/>
        <p:txBody>
          <a:bodyPr/>
          <a:lstStyle/>
          <a:p>
            <a:fld id="{3BBDD9C4-0066-4AED-AFA3-D0EC126F4DB4}" type="slidenum">
              <a:rPr lang="de-DE" smtClean="0"/>
              <a:t>‹Nr.›</a:t>
            </a:fld>
            <a:endParaRPr lang="de-DE"/>
          </a:p>
        </p:txBody>
      </p:sp>
    </p:spTree>
    <p:extLst>
      <p:ext uri="{BB962C8B-B14F-4D97-AF65-F5344CB8AC3E}">
        <p14:creationId xmlns:p14="http://schemas.microsoft.com/office/powerpoint/2010/main" val="1511991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AEB3B7-A278-E002-3902-97B209A5F9BB}"/>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B68D8023-4975-3411-33B6-D7DAF2FC0B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DF502FFF-5A34-6D31-2FE0-BCAC48712B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EF4E404A-7E52-0D00-CCB3-28D732E0B1E5}"/>
              </a:ext>
            </a:extLst>
          </p:cNvPr>
          <p:cNvSpPr>
            <a:spLocks noGrp="1"/>
          </p:cNvSpPr>
          <p:nvPr>
            <p:ph type="dt" sz="half" idx="10"/>
          </p:nvPr>
        </p:nvSpPr>
        <p:spPr/>
        <p:txBody>
          <a:bodyPr/>
          <a:lstStyle/>
          <a:p>
            <a:fld id="{1F5E685E-9CAB-4679-9146-844C87394889}" type="datetimeFigureOut">
              <a:rPr lang="de-DE" smtClean="0"/>
              <a:t>25.09.2026</a:t>
            </a:fld>
            <a:endParaRPr lang="de-DE"/>
          </a:p>
        </p:txBody>
      </p:sp>
      <p:sp>
        <p:nvSpPr>
          <p:cNvPr id="6" name="Fußzeilenplatzhalter 5">
            <a:extLst>
              <a:ext uri="{FF2B5EF4-FFF2-40B4-BE49-F238E27FC236}">
                <a16:creationId xmlns:a16="http://schemas.microsoft.com/office/drawing/2014/main" id="{A4FFB67C-9B1F-B803-E00C-1728D9D9A52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054D0043-5FF3-0E38-244C-199E5884F699}"/>
              </a:ext>
            </a:extLst>
          </p:cNvPr>
          <p:cNvSpPr>
            <a:spLocks noGrp="1"/>
          </p:cNvSpPr>
          <p:nvPr>
            <p:ph type="sldNum" sz="quarter" idx="12"/>
          </p:nvPr>
        </p:nvSpPr>
        <p:spPr/>
        <p:txBody>
          <a:bodyPr/>
          <a:lstStyle/>
          <a:p>
            <a:fld id="{3BBDD9C4-0066-4AED-AFA3-D0EC126F4DB4}" type="slidenum">
              <a:rPr lang="de-DE" smtClean="0"/>
              <a:t>‹Nr.›</a:t>
            </a:fld>
            <a:endParaRPr lang="de-DE"/>
          </a:p>
        </p:txBody>
      </p:sp>
    </p:spTree>
    <p:extLst>
      <p:ext uri="{BB962C8B-B14F-4D97-AF65-F5344CB8AC3E}">
        <p14:creationId xmlns:p14="http://schemas.microsoft.com/office/powerpoint/2010/main" val="36506235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76801E-68F1-FD6D-F225-18501CCBE538}"/>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F27B9B13-9ADC-4BBE-7A5F-01CD85C6C80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DB2617B9-260E-458D-F75E-6C364AAAF7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83C07B48-79BB-8852-1048-6AD5FF7CADCD}"/>
              </a:ext>
            </a:extLst>
          </p:cNvPr>
          <p:cNvSpPr>
            <a:spLocks noGrp="1"/>
          </p:cNvSpPr>
          <p:nvPr>
            <p:ph type="dt" sz="half" idx="10"/>
          </p:nvPr>
        </p:nvSpPr>
        <p:spPr/>
        <p:txBody>
          <a:bodyPr/>
          <a:lstStyle/>
          <a:p>
            <a:fld id="{1F5E685E-9CAB-4679-9146-844C87394889}" type="datetimeFigureOut">
              <a:rPr lang="de-DE" smtClean="0"/>
              <a:t>25.09.2026</a:t>
            </a:fld>
            <a:endParaRPr lang="de-DE"/>
          </a:p>
        </p:txBody>
      </p:sp>
      <p:sp>
        <p:nvSpPr>
          <p:cNvPr id="6" name="Fußzeilenplatzhalter 5">
            <a:extLst>
              <a:ext uri="{FF2B5EF4-FFF2-40B4-BE49-F238E27FC236}">
                <a16:creationId xmlns:a16="http://schemas.microsoft.com/office/drawing/2014/main" id="{26CF35E2-1BBE-D61B-CCD6-5F4486CF82E9}"/>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B4F39E9-5EA4-5369-39F9-939E3F604723}"/>
              </a:ext>
            </a:extLst>
          </p:cNvPr>
          <p:cNvSpPr>
            <a:spLocks noGrp="1"/>
          </p:cNvSpPr>
          <p:nvPr>
            <p:ph type="sldNum" sz="quarter" idx="12"/>
          </p:nvPr>
        </p:nvSpPr>
        <p:spPr/>
        <p:txBody>
          <a:bodyPr/>
          <a:lstStyle/>
          <a:p>
            <a:fld id="{3BBDD9C4-0066-4AED-AFA3-D0EC126F4DB4}" type="slidenum">
              <a:rPr lang="de-DE" smtClean="0"/>
              <a:t>‹Nr.›</a:t>
            </a:fld>
            <a:endParaRPr lang="de-DE"/>
          </a:p>
        </p:txBody>
      </p:sp>
    </p:spTree>
    <p:extLst>
      <p:ext uri="{BB962C8B-B14F-4D97-AF65-F5344CB8AC3E}">
        <p14:creationId xmlns:p14="http://schemas.microsoft.com/office/powerpoint/2010/main" val="23240348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DF669B-3FC9-996B-A6B8-D97752913E69}"/>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623F97F1-5BB3-32AD-AECB-DDB246776869}"/>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8C593C2-9013-13A3-3C78-38F09F33F762}"/>
              </a:ext>
            </a:extLst>
          </p:cNvPr>
          <p:cNvSpPr>
            <a:spLocks noGrp="1"/>
          </p:cNvSpPr>
          <p:nvPr>
            <p:ph type="dt" sz="half" idx="10"/>
          </p:nvPr>
        </p:nvSpPr>
        <p:spPr/>
        <p:txBody>
          <a:bodyPr/>
          <a:lstStyle/>
          <a:p>
            <a:fld id="{1F5E685E-9CAB-4679-9146-844C87394889}" type="datetimeFigureOut">
              <a:rPr lang="de-DE" smtClean="0"/>
              <a:t>25.09.2026</a:t>
            </a:fld>
            <a:endParaRPr lang="de-DE"/>
          </a:p>
        </p:txBody>
      </p:sp>
      <p:sp>
        <p:nvSpPr>
          <p:cNvPr id="5" name="Fußzeilenplatzhalter 4">
            <a:extLst>
              <a:ext uri="{FF2B5EF4-FFF2-40B4-BE49-F238E27FC236}">
                <a16:creationId xmlns:a16="http://schemas.microsoft.com/office/drawing/2014/main" id="{9A997D71-F36D-F96B-5E86-2DB5C8F80C81}"/>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6341610-D42E-666D-CA1B-3AFE57358AD9}"/>
              </a:ext>
            </a:extLst>
          </p:cNvPr>
          <p:cNvSpPr>
            <a:spLocks noGrp="1"/>
          </p:cNvSpPr>
          <p:nvPr>
            <p:ph type="sldNum" sz="quarter" idx="12"/>
          </p:nvPr>
        </p:nvSpPr>
        <p:spPr/>
        <p:txBody>
          <a:bodyPr/>
          <a:lstStyle/>
          <a:p>
            <a:fld id="{3BBDD9C4-0066-4AED-AFA3-D0EC126F4DB4}" type="slidenum">
              <a:rPr lang="de-DE" smtClean="0"/>
              <a:t>‹Nr.›</a:t>
            </a:fld>
            <a:endParaRPr lang="de-DE"/>
          </a:p>
        </p:txBody>
      </p:sp>
    </p:spTree>
    <p:extLst>
      <p:ext uri="{BB962C8B-B14F-4D97-AF65-F5344CB8AC3E}">
        <p14:creationId xmlns:p14="http://schemas.microsoft.com/office/powerpoint/2010/main" val="238808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E344626C-381E-9AEB-1863-47E20D8518B8}"/>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B6D8567C-07D2-E610-D17A-2743B379F0A5}"/>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17C75B3-AD10-2552-37FA-0693B52BEA75}"/>
              </a:ext>
            </a:extLst>
          </p:cNvPr>
          <p:cNvSpPr>
            <a:spLocks noGrp="1"/>
          </p:cNvSpPr>
          <p:nvPr>
            <p:ph type="dt" sz="half" idx="10"/>
          </p:nvPr>
        </p:nvSpPr>
        <p:spPr/>
        <p:txBody>
          <a:bodyPr/>
          <a:lstStyle/>
          <a:p>
            <a:fld id="{1F5E685E-9CAB-4679-9146-844C87394889}" type="datetimeFigureOut">
              <a:rPr lang="de-DE" smtClean="0"/>
              <a:t>25.09.2026</a:t>
            </a:fld>
            <a:endParaRPr lang="de-DE"/>
          </a:p>
        </p:txBody>
      </p:sp>
      <p:sp>
        <p:nvSpPr>
          <p:cNvPr id="5" name="Fußzeilenplatzhalter 4">
            <a:extLst>
              <a:ext uri="{FF2B5EF4-FFF2-40B4-BE49-F238E27FC236}">
                <a16:creationId xmlns:a16="http://schemas.microsoft.com/office/drawing/2014/main" id="{A9EA2E4E-5909-2B6D-4E59-349B73BAFD5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B7D2EDB-E5F5-565B-D8EB-490E0E4E9BE7}"/>
              </a:ext>
            </a:extLst>
          </p:cNvPr>
          <p:cNvSpPr>
            <a:spLocks noGrp="1"/>
          </p:cNvSpPr>
          <p:nvPr>
            <p:ph type="sldNum" sz="quarter" idx="12"/>
          </p:nvPr>
        </p:nvSpPr>
        <p:spPr/>
        <p:txBody>
          <a:bodyPr/>
          <a:lstStyle/>
          <a:p>
            <a:fld id="{3BBDD9C4-0066-4AED-AFA3-D0EC126F4DB4}" type="slidenum">
              <a:rPr lang="de-DE" smtClean="0"/>
              <a:t>‹Nr.›</a:t>
            </a:fld>
            <a:endParaRPr lang="de-DE"/>
          </a:p>
        </p:txBody>
      </p:sp>
    </p:spTree>
    <p:extLst>
      <p:ext uri="{BB962C8B-B14F-4D97-AF65-F5344CB8AC3E}">
        <p14:creationId xmlns:p14="http://schemas.microsoft.com/office/powerpoint/2010/main" val="3120231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29BFD28-56A1-04F4-E4FE-F56AD5C5C1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FA762C3F-2F35-F840-8674-8B9425662D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BFDE983-6A92-E8F4-F9E2-53922DC025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F5E685E-9CAB-4679-9146-844C87394889}" type="datetimeFigureOut">
              <a:rPr lang="de-DE" smtClean="0"/>
              <a:t>25.09.2026</a:t>
            </a:fld>
            <a:endParaRPr lang="de-DE"/>
          </a:p>
        </p:txBody>
      </p:sp>
      <p:sp>
        <p:nvSpPr>
          <p:cNvPr id="5" name="Fußzeilenplatzhalter 4">
            <a:extLst>
              <a:ext uri="{FF2B5EF4-FFF2-40B4-BE49-F238E27FC236}">
                <a16:creationId xmlns:a16="http://schemas.microsoft.com/office/drawing/2014/main" id="{0E4F3D67-FFC3-BD57-D06C-B5E3B5C291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F1189DDA-6B9D-8B7C-CC9E-C86AAF4B605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BBDD9C4-0066-4AED-AFA3-D0EC126F4DB4}" type="slidenum">
              <a:rPr lang="de-DE" smtClean="0"/>
              <a:t>‹Nr.›</a:t>
            </a:fld>
            <a:endParaRPr lang="de-DE"/>
          </a:p>
        </p:txBody>
      </p:sp>
    </p:spTree>
    <p:extLst>
      <p:ext uri="{BB962C8B-B14F-4D97-AF65-F5344CB8AC3E}">
        <p14:creationId xmlns:p14="http://schemas.microsoft.com/office/powerpoint/2010/main" val="9892411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tXTRxBfE9UI" TargetMode="External"/><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Grafik 2">
            <a:extLst>
              <a:ext uri="{FF2B5EF4-FFF2-40B4-BE49-F238E27FC236}">
                <a16:creationId xmlns:a16="http://schemas.microsoft.com/office/drawing/2014/main" id="{E5AD2E2A-2DAD-FED6-FA96-02BDCDAB46F4}"/>
              </a:ext>
            </a:extLst>
          </p:cNvPr>
          <p:cNvPicPr>
            <a:picLocks noChangeAspect="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spTree>
    <p:extLst>
      <p:ext uri="{BB962C8B-B14F-4D97-AF65-F5344CB8AC3E}">
        <p14:creationId xmlns:p14="http://schemas.microsoft.com/office/powerpoint/2010/main" val="3995714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fik 4">
            <a:extLst>
              <a:ext uri="{FF2B5EF4-FFF2-40B4-BE49-F238E27FC236}">
                <a16:creationId xmlns:a16="http://schemas.microsoft.com/office/drawing/2014/main" id="{E50D4C38-D4CD-AE27-4B27-C49427A256CC}"/>
              </a:ext>
            </a:extLst>
          </p:cNvPr>
          <p:cNvPicPr>
            <a:picLocks noChangeAspect="1"/>
          </p:cNvPicPr>
          <p:nvPr/>
        </p:nvPicPr>
        <p:blipFill>
          <a:blip r:embed="rId2">
            <a:extLst>
              <a:ext uri="{28A0092B-C50C-407E-A947-70E740481C1C}">
                <a14:useLocalDpi xmlns:a14="http://schemas.microsoft.com/office/drawing/2010/main" val="0"/>
              </a:ext>
            </a:extLst>
          </a:blip>
          <a:srcRect t="2955" b="12360"/>
          <a:stretch>
            <a:fillRect/>
          </a:stretch>
        </p:blipFill>
        <p:spPr>
          <a:xfrm>
            <a:off x="1"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feld 2">
            <a:extLst>
              <a:ext uri="{FF2B5EF4-FFF2-40B4-BE49-F238E27FC236}">
                <a16:creationId xmlns:a16="http://schemas.microsoft.com/office/drawing/2014/main" id="{17054309-781A-4473-C90C-7DCE9DF349BE}"/>
              </a:ext>
            </a:extLst>
          </p:cNvPr>
          <p:cNvSpPr txBox="1"/>
          <p:nvPr/>
        </p:nvSpPr>
        <p:spPr>
          <a:xfrm>
            <a:off x="8538359" y="1080415"/>
            <a:ext cx="3201033" cy="3742762"/>
          </a:xfrm>
          <a:prstGeom prst="rect">
            <a:avLst/>
          </a:prstGeom>
        </p:spPr>
        <p:txBody>
          <a:bodyPr vert="horz" lIns="91440" tIns="45720" rIns="91440" bIns="45720" rtlCol="0">
            <a:noAutofit/>
          </a:bodyPr>
          <a:lstStyle/>
          <a:p>
            <a:pPr>
              <a:lnSpc>
                <a:spcPct val="90000"/>
              </a:lnSpc>
              <a:spcAft>
                <a:spcPts val="600"/>
              </a:spcAft>
            </a:pPr>
            <a:r>
              <a:rPr lang="en-US" sz="1200" dirty="0">
                <a:latin typeface="Arial" panose="020B0604020202020204" pitchFamily="34" charset="0"/>
                <a:cs typeface="Arial" panose="020B0604020202020204" pitchFamily="34" charset="0"/>
              </a:rPr>
              <a:t>.</a:t>
            </a:r>
          </a:p>
        </p:txBody>
      </p:sp>
      <p:sp>
        <p:nvSpPr>
          <p:cNvPr id="7" name="Textfeld 6">
            <a:extLst>
              <a:ext uri="{FF2B5EF4-FFF2-40B4-BE49-F238E27FC236}">
                <a16:creationId xmlns:a16="http://schemas.microsoft.com/office/drawing/2014/main" id="{75271396-A753-9A08-F185-5153FFDBA9B3}"/>
              </a:ext>
            </a:extLst>
          </p:cNvPr>
          <p:cNvSpPr txBox="1"/>
          <p:nvPr/>
        </p:nvSpPr>
        <p:spPr>
          <a:xfrm>
            <a:off x="7718960" y="885080"/>
            <a:ext cx="4171369" cy="5693866"/>
          </a:xfrm>
          <a:prstGeom prst="rect">
            <a:avLst/>
          </a:prstGeom>
          <a:noFill/>
        </p:spPr>
        <p:txBody>
          <a:bodyPr wrap="square">
            <a:spAutoFit/>
          </a:bodyPr>
          <a:lstStyle/>
          <a:p>
            <a:pPr>
              <a:buNone/>
            </a:pPr>
            <a:r>
              <a:rPr lang="de-DE" sz="1400" b="1" dirty="0">
                <a:latin typeface="Arial" panose="020B0604020202020204" pitchFamily="34" charset="0"/>
                <a:cs typeface="Arial" panose="020B0604020202020204" pitchFamily="34" charset="0"/>
              </a:rPr>
              <a:t>Vorwort</a:t>
            </a:r>
          </a:p>
          <a:p>
            <a:pPr>
              <a:buNone/>
            </a:pPr>
            <a:endParaRPr lang="de-DE" sz="1400" b="1" dirty="0">
              <a:latin typeface="Arial" panose="020B0604020202020204" pitchFamily="34" charset="0"/>
              <a:cs typeface="Arial" panose="020B0604020202020204" pitchFamily="34" charset="0"/>
            </a:endParaRPr>
          </a:p>
          <a:p>
            <a:pPr>
              <a:buNone/>
            </a:pPr>
            <a:r>
              <a:rPr lang="de-DE" sz="1400" b="1" dirty="0">
                <a:latin typeface="Arial" panose="020B0604020202020204" pitchFamily="34" charset="0"/>
                <a:cs typeface="Arial" panose="020B0604020202020204" pitchFamily="34" charset="0"/>
              </a:rPr>
              <a:t>„Max entdeckt kurz und lang“</a:t>
            </a:r>
            <a:r>
              <a:rPr lang="de-DE" sz="1400" dirty="0">
                <a:latin typeface="Arial" panose="020B0604020202020204" pitchFamily="34" charset="0"/>
                <a:cs typeface="Arial" panose="020B0604020202020204" pitchFamily="34" charset="0"/>
              </a:rPr>
              <a:t> ist eine mathematische Alltagsgeschichte für Schülerinnen und Schüler mit komplexer Beeinträchtigung.</a:t>
            </a:r>
          </a:p>
          <a:p>
            <a:pPr>
              <a:buNone/>
            </a:pPr>
            <a:r>
              <a:rPr lang="de-DE" sz="1400" dirty="0">
                <a:latin typeface="Arial" panose="020B0604020202020204" pitchFamily="34" charset="0"/>
                <a:cs typeface="Arial" panose="020B0604020202020204" pitchFamily="34" charset="0"/>
              </a:rPr>
              <a:t>Die PowerPoint-Präsentation begleitet die Geschichte visuell und kann mit einem Beamer oder an einer digitalen Tafel eingesetzt werden. Die Texte können entfernt werden, damit die Bilder als Kulisse und visuelle Unterstützung beim Erzählen dienen.</a:t>
            </a:r>
          </a:p>
          <a:p>
            <a:pPr>
              <a:buNone/>
            </a:pPr>
            <a:r>
              <a:rPr lang="de-DE" sz="1400" dirty="0">
                <a:latin typeface="Arial" panose="020B0604020202020204" pitchFamily="34" charset="0"/>
                <a:cs typeface="Arial" panose="020B0604020202020204" pitchFamily="34" charset="0"/>
              </a:rPr>
              <a:t>In den </a:t>
            </a:r>
            <a:r>
              <a:rPr lang="de-DE" sz="1400" b="1" dirty="0">
                <a:latin typeface="Arial" panose="020B0604020202020204" pitchFamily="34" charset="0"/>
                <a:cs typeface="Arial" panose="020B0604020202020204" pitchFamily="34" charset="0"/>
              </a:rPr>
              <a:t>blauen Kästen</a:t>
            </a:r>
            <a:r>
              <a:rPr lang="de-DE" sz="1400" dirty="0">
                <a:latin typeface="Arial" panose="020B0604020202020204" pitchFamily="34" charset="0"/>
                <a:cs typeface="Arial" panose="020B0604020202020204" pitchFamily="34" charset="0"/>
              </a:rPr>
              <a:t> finden sich methodische Hinweise und das benötigte Material. Die Situationen können anschließend mit echten Gegenständen praktisch umgesetzt und erlebt werden.</a:t>
            </a:r>
          </a:p>
          <a:p>
            <a:pPr>
              <a:buNone/>
            </a:pPr>
            <a:r>
              <a:rPr lang="de-DE" sz="1400" dirty="0">
                <a:latin typeface="Arial" panose="020B0604020202020204" pitchFamily="34" charset="0"/>
                <a:cs typeface="Arial" panose="020B0604020202020204" pitchFamily="34" charset="0"/>
              </a:rPr>
              <a:t>Jede Unterrichtsstunde beginnt und endet mit einem </a:t>
            </a:r>
            <a:r>
              <a:rPr lang="de-DE" sz="1400" b="1" dirty="0">
                <a:latin typeface="Arial" panose="020B0604020202020204" pitchFamily="34" charset="0"/>
                <a:cs typeface="Arial" panose="020B0604020202020204" pitchFamily="34" charset="0"/>
              </a:rPr>
              <a:t>Lied zum Thema „Kurz und lang“</a:t>
            </a:r>
            <a:r>
              <a:rPr lang="de-DE" sz="1400" dirty="0">
                <a:latin typeface="Arial" panose="020B0604020202020204" pitchFamily="34" charset="0"/>
                <a:cs typeface="Arial" panose="020B0604020202020204" pitchFamily="34" charset="0"/>
              </a:rPr>
              <a:t>. So werden die Begriffe immer wieder aufgegriffen und auf unterschiedliche Weise erfahren.</a:t>
            </a:r>
          </a:p>
          <a:p>
            <a:pPr>
              <a:buNone/>
            </a:pPr>
            <a:r>
              <a:rPr lang="de-DE" sz="1400" b="1" dirty="0">
                <a:latin typeface="Arial" panose="020B0604020202020204" pitchFamily="34" charset="0"/>
                <a:cs typeface="Arial" panose="020B0604020202020204" pitchFamily="34" charset="0"/>
              </a:rPr>
              <a:t>Max</a:t>
            </a:r>
            <a:r>
              <a:rPr lang="de-DE" sz="1400" dirty="0">
                <a:latin typeface="Arial" panose="020B0604020202020204" pitchFamily="34" charset="0"/>
                <a:cs typeface="Arial" panose="020B0604020202020204" pitchFamily="34" charset="0"/>
              </a:rPr>
              <a:t> begleitet die Schülerinnen und Schüler durch die Geschichte. Er kann als </a:t>
            </a:r>
            <a:r>
              <a:rPr lang="de-DE" sz="1400" b="1" dirty="0">
                <a:latin typeface="Arial" panose="020B0604020202020204" pitchFamily="34" charset="0"/>
                <a:cs typeface="Arial" panose="020B0604020202020204" pitchFamily="34" charset="0"/>
              </a:rPr>
              <a:t>Puppe, Handpuppe oder fiktive Figur</a:t>
            </a:r>
            <a:r>
              <a:rPr lang="de-DE" sz="1400" dirty="0">
                <a:latin typeface="Arial" panose="020B0604020202020204" pitchFamily="34" charset="0"/>
                <a:cs typeface="Arial" panose="020B0604020202020204" pitchFamily="34" charset="0"/>
              </a:rPr>
              <a:t> eingesetzt werden.</a:t>
            </a:r>
          </a:p>
          <a:p>
            <a:pPr>
              <a:buNone/>
            </a:pPr>
            <a:r>
              <a:rPr lang="de-DE" sz="1400" dirty="0">
                <a:latin typeface="Arial" panose="020B0604020202020204" pitchFamily="34" charset="0"/>
                <a:cs typeface="Arial" panose="020B0604020202020204" pitchFamily="34" charset="0"/>
              </a:rPr>
              <a:t>So wird </a:t>
            </a:r>
            <a:r>
              <a:rPr lang="de-DE" sz="1400" b="1" dirty="0">
                <a:latin typeface="Arial" panose="020B0604020202020204" pitchFamily="34" charset="0"/>
                <a:cs typeface="Arial" panose="020B0604020202020204" pitchFamily="34" charset="0"/>
              </a:rPr>
              <a:t>„kurz und lang“ nicht nur gesehen, sondern auch gehört, gefühlt, erlebt und praktisch erfahren.</a:t>
            </a:r>
            <a:endParaRPr lang="de-DE"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02047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fik 4">
            <a:extLst>
              <a:ext uri="{FF2B5EF4-FFF2-40B4-BE49-F238E27FC236}">
                <a16:creationId xmlns:a16="http://schemas.microsoft.com/office/drawing/2014/main" id="{C18DDE8E-5BD7-5615-1A12-2B1FDB1F0A82}"/>
              </a:ext>
            </a:extLst>
          </p:cNvPr>
          <p:cNvPicPr>
            <a:picLocks noChangeAspect="1"/>
          </p:cNvPicPr>
          <p:nvPr/>
        </p:nvPicPr>
        <p:blipFill>
          <a:blip r:embed="rId2">
            <a:extLst>
              <a:ext uri="{28A0092B-C50C-407E-A947-70E740481C1C}">
                <a14:useLocalDpi xmlns:a14="http://schemas.microsoft.com/office/drawing/2010/main" val="0"/>
              </a:ext>
            </a:extLst>
          </a:blip>
          <a:srcRect l="998" r="19690"/>
          <a:stretch>
            <a:fillRect/>
          </a:stretch>
        </p:blipFill>
        <p:spPr>
          <a:xfrm>
            <a:off x="2519309"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feld 2">
            <a:extLst>
              <a:ext uri="{FF2B5EF4-FFF2-40B4-BE49-F238E27FC236}">
                <a16:creationId xmlns:a16="http://schemas.microsoft.com/office/drawing/2014/main" id="{AD82875A-2110-94C4-597E-9B971E8A03A5}"/>
              </a:ext>
            </a:extLst>
          </p:cNvPr>
          <p:cNvSpPr txBox="1"/>
          <p:nvPr/>
        </p:nvSpPr>
        <p:spPr>
          <a:xfrm>
            <a:off x="231504" y="622026"/>
            <a:ext cx="4102990" cy="3742762"/>
          </a:xfrm>
          <a:prstGeom prst="rect">
            <a:avLst/>
          </a:prstGeom>
        </p:spPr>
        <p:txBody>
          <a:bodyPr vert="horz" lIns="91440" tIns="45720" rIns="91440" bIns="45720" rtlCol="0">
            <a:noAutofit/>
          </a:bodyPr>
          <a:lstStyle/>
          <a:p>
            <a:pPr>
              <a:lnSpc>
                <a:spcPct val="90000"/>
              </a:lnSpc>
              <a:spcAft>
                <a:spcPts val="600"/>
              </a:spcAft>
            </a:pPr>
            <a:r>
              <a:rPr lang="en-US" sz="1200" b="1" dirty="0">
                <a:latin typeface="Arial" panose="020B0604020202020204" pitchFamily="34" charset="0"/>
                <a:cs typeface="Arial" panose="020B0604020202020204" pitchFamily="34" charset="0"/>
              </a:rPr>
              <a:t>Förderziele</a:t>
            </a:r>
          </a:p>
          <a:p>
            <a:pPr marL="342900" lvl="0" indent="-228600">
              <a:lnSpc>
                <a:spcPct val="90000"/>
              </a:lnSpc>
              <a:spcAft>
                <a:spcPts val="600"/>
              </a:spcAft>
              <a:buFont typeface="Arial" panose="020B0604020202020204" pitchFamily="34" charset="0"/>
              <a:buChar char="•"/>
            </a:pPr>
            <a:r>
              <a:rPr lang="en-US" sz="1200" b="1" dirty="0">
                <a:latin typeface="Arial" panose="020B0604020202020204" pitchFamily="34" charset="0"/>
                <a:cs typeface="Arial" panose="020B0604020202020204" pitchFamily="34" charset="0"/>
              </a:rPr>
              <a:t>Wahrnehmung fördern: </a:t>
            </a:r>
            <a:r>
              <a:rPr lang="en-US" sz="1200" dirty="0">
                <a:latin typeface="Arial" panose="020B0604020202020204" pitchFamily="34" charset="0"/>
                <a:cs typeface="Arial" panose="020B0604020202020204" pitchFamily="34" charset="0"/>
              </a:rPr>
              <a:t>Unterschiede in Länge fühlen und ertasten</a:t>
            </a:r>
          </a:p>
          <a:p>
            <a:pPr marL="342900" lvl="0" indent="-228600">
              <a:lnSpc>
                <a:spcPct val="90000"/>
              </a:lnSpc>
              <a:spcAft>
                <a:spcPts val="600"/>
              </a:spcAft>
              <a:buFont typeface="Arial" panose="020B0604020202020204" pitchFamily="34" charset="0"/>
              <a:buChar char="•"/>
            </a:pPr>
            <a:r>
              <a:rPr lang="en-US" sz="1200" b="1" dirty="0">
                <a:latin typeface="Arial" panose="020B0604020202020204" pitchFamily="34" charset="0"/>
                <a:cs typeface="Arial" panose="020B0604020202020204" pitchFamily="34" charset="0"/>
              </a:rPr>
              <a:t>Körper- und Selbstwahrnehmung stärken: </a:t>
            </a:r>
            <a:r>
              <a:rPr lang="en-US" sz="1200" dirty="0">
                <a:latin typeface="Arial" panose="020B0604020202020204" pitchFamily="34" charset="0"/>
                <a:cs typeface="Arial" panose="020B0604020202020204" pitchFamily="34" charset="0"/>
              </a:rPr>
              <a:t>Gegenstände greifen, halten und mit den Händen erkunden</a:t>
            </a:r>
          </a:p>
          <a:p>
            <a:pPr marL="342900" lvl="0" indent="-228600">
              <a:lnSpc>
                <a:spcPct val="90000"/>
              </a:lnSpc>
              <a:spcAft>
                <a:spcPts val="600"/>
              </a:spcAft>
              <a:buFont typeface="Arial" panose="020B0604020202020204" pitchFamily="34" charset="0"/>
              <a:buChar char="•"/>
            </a:pPr>
            <a:r>
              <a:rPr lang="en-US" sz="1200" b="1" dirty="0">
                <a:latin typeface="Arial" panose="020B0604020202020204" pitchFamily="34" charset="0"/>
                <a:cs typeface="Arial" panose="020B0604020202020204" pitchFamily="34" charset="0"/>
              </a:rPr>
              <a:t>Kognitive Fähigkeiten fördern: </a:t>
            </a:r>
            <a:r>
              <a:rPr lang="en-US" sz="1200" dirty="0">
                <a:latin typeface="Arial" panose="020B0604020202020204" pitchFamily="34" charset="0"/>
                <a:cs typeface="Arial" panose="020B0604020202020204" pitchFamily="34" charset="0"/>
              </a:rPr>
              <a:t>kurze und lange Gegenstände wahrnehmen </a:t>
            </a:r>
          </a:p>
          <a:p>
            <a:pPr marL="342900" lvl="0" indent="-228600">
              <a:lnSpc>
                <a:spcPct val="90000"/>
              </a:lnSpc>
              <a:spcAft>
                <a:spcPts val="600"/>
              </a:spcAft>
              <a:buFont typeface="Arial" panose="020B0604020202020204" pitchFamily="34" charset="0"/>
              <a:buChar char="•"/>
            </a:pPr>
            <a:r>
              <a:rPr lang="en-US" sz="1200" b="1" dirty="0">
                <a:latin typeface="Arial" panose="020B0604020202020204" pitchFamily="34" charset="0"/>
                <a:cs typeface="Arial" panose="020B0604020202020204" pitchFamily="34" charset="0"/>
              </a:rPr>
              <a:t>Kommunikation unterstützen: </a:t>
            </a:r>
            <a:r>
              <a:rPr lang="en-US" sz="1200" dirty="0">
                <a:latin typeface="Arial" panose="020B0604020202020204" pitchFamily="34" charset="0"/>
                <a:cs typeface="Arial" panose="020B0604020202020204" pitchFamily="34" charset="0"/>
              </a:rPr>
              <a:t>eigene Wahrnehmungen, Interessen und Entscheidungen durch individuelle Ausdrucksformen zeigen</a:t>
            </a:r>
          </a:p>
          <a:p>
            <a:pPr marL="342900" lvl="0" indent="-228600">
              <a:lnSpc>
                <a:spcPct val="90000"/>
              </a:lnSpc>
              <a:spcAft>
                <a:spcPts val="600"/>
              </a:spcAft>
              <a:buFont typeface="Arial" panose="020B0604020202020204" pitchFamily="34" charset="0"/>
              <a:buChar char="•"/>
            </a:pPr>
            <a:r>
              <a:rPr lang="en-US" sz="1200" b="1" dirty="0">
                <a:latin typeface="Arial" panose="020B0604020202020204" pitchFamily="34" charset="0"/>
                <a:cs typeface="Arial" panose="020B0604020202020204" pitchFamily="34" charset="0"/>
              </a:rPr>
              <a:t>Eigenaktivität und Selbstbestimmung ermöglichen: </a:t>
            </a:r>
            <a:r>
              <a:rPr lang="en-US" sz="1200" dirty="0">
                <a:latin typeface="Arial" panose="020B0604020202020204" pitchFamily="34" charset="0"/>
                <a:cs typeface="Arial" panose="020B0604020202020204" pitchFamily="34" charset="0"/>
              </a:rPr>
              <a:t>Materialien selbst auswählen, berühren und erkunden</a:t>
            </a:r>
          </a:p>
          <a:p>
            <a:pPr marL="342900" lvl="0" indent="-228600">
              <a:lnSpc>
                <a:spcPct val="90000"/>
              </a:lnSpc>
              <a:spcAft>
                <a:spcPts val="600"/>
              </a:spcAft>
              <a:buFont typeface="Arial" panose="020B0604020202020204" pitchFamily="34" charset="0"/>
              <a:buChar char="•"/>
            </a:pPr>
            <a:r>
              <a:rPr lang="en-US" sz="1200" b="1" dirty="0">
                <a:latin typeface="Arial" panose="020B0604020202020204" pitchFamily="34" charset="0"/>
                <a:cs typeface="Arial" panose="020B0604020202020204" pitchFamily="34" charset="0"/>
              </a:rPr>
              <a:t>Aufmerksamkeit und Konzentration fördern</a:t>
            </a:r>
            <a:r>
              <a:rPr lang="en-US" sz="1200" b="1">
                <a:latin typeface="Arial" panose="020B0604020202020204" pitchFamily="34" charset="0"/>
                <a:cs typeface="Arial" panose="020B0604020202020204" pitchFamily="34" charset="0"/>
              </a:rPr>
              <a:t>: </a:t>
            </a:r>
            <a:r>
              <a:rPr lang="en-US" sz="1200">
                <a:latin typeface="Arial" panose="020B0604020202020204" pitchFamily="34" charset="0"/>
                <a:cs typeface="Arial" panose="020B0604020202020204" pitchFamily="34" charset="0"/>
              </a:rPr>
              <a:t>sich </a:t>
            </a:r>
            <a:r>
              <a:rPr lang="en-US" sz="1200" dirty="0">
                <a:latin typeface="Arial" panose="020B0604020202020204" pitchFamily="34" charset="0"/>
                <a:cs typeface="Arial" panose="020B0604020202020204" pitchFamily="34" charset="0"/>
              </a:rPr>
              <a:t>auf Gegenstände, Bilder und Handlungen einlassen</a:t>
            </a:r>
          </a:p>
          <a:p>
            <a:pPr marL="114300" lvl="0">
              <a:lnSpc>
                <a:spcPct val="90000"/>
              </a:lnSpc>
              <a:spcAft>
                <a:spcPts val="600"/>
              </a:spcAft>
            </a:pPr>
            <a:endParaRPr lang="en-US" sz="1200" dirty="0">
              <a:latin typeface="Arial" panose="020B0604020202020204" pitchFamily="34" charset="0"/>
              <a:cs typeface="Arial" panose="020B0604020202020204" pitchFamily="34" charset="0"/>
            </a:endParaRPr>
          </a:p>
          <a:p>
            <a:pPr>
              <a:lnSpc>
                <a:spcPct val="90000"/>
              </a:lnSpc>
              <a:spcAft>
                <a:spcPts val="600"/>
              </a:spcAft>
            </a:pPr>
            <a:r>
              <a:rPr lang="en-US" sz="1200" b="1" dirty="0">
                <a:latin typeface="Arial" panose="020B0604020202020204" pitchFamily="34" charset="0"/>
                <a:cs typeface="Arial" panose="020B0604020202020204" pitchFamily="34" charset="0"/>
              </a:rPr>
              <a:t>Unterrichtsziele</a:t>
            </a:r>
          </a:p>
          <a:p>
            <a:pPr marL="342900" lvl="0" indent="-228600">
              <a:lnSpc>
                <a:spcPct val="90000"/>
              </a:lnSpc>
              <a:spcAft>
                <a:spcPts val="600"/>
              </a:spcAft>
              <a:buFont typeface="Arial" panose="020B0604020202020204" pitchFamily="34" charset="0"/>
              <a:buChar char="•"/>
            </a:pPr>
            <a:r>
              <a:rPr lang="en-US" sz="1200" dirty="0">
                <a:latin typeface="Arial" panose="020B0604020202020204" pitchFamily="34" charset="0"/>
                <a:cs typeface="Arial" panose="020B0604020202020204" pitchFamily="34" charset="0"/>
              </a:rPr>
              <a:t>Die Schülerinnen und Schüler sollen den Unterschied zwischen kurz und lang erleben. </a:t>
            </a:r>
          </a:p>
          <a:p>
            <a:pPr marL="342900" lvl="0" indent="-228600">
              <a:lnSpc>
                <a:spcPct val="90000"/>
              </a:lnSpc>
              <a:spcAft>
                <a:spcPts val="600"/>
              </a:spcAft>
              <a:buFont typeface="Arial" panose="020B0604020202020204" pitchFamily="34" charset="0"/>
              <a:buChar char="•"/>
            </a:pPr>
            <a:r>
              <a:rPr lang="en-US" sz="1200" dirty="0">
                <a:latin typeface="Arial" panose="020B0604020202020204" pitchFamily="34" charset="0"/>
                <a:cs typeface="Arial" panose="020B0604020202020204" pitchFamily="34" charset="0"/>
              </a:rPr>
              <a:t>Sie sollen „kurz“ und „lang“ in verschiedenen Alltagssituationen erfahren.</a:t>
            </a:r>
          </a:p>
          <a:p>
            <a:pPr marL="342900" lvl="0" indent="-228600">
              <a:lnSpc>
                <a:spcPct val="90000"/>
              </a:lnSpc>
              <a:spcAft>
                <a:spcPts val="600"/>
              </a:spcAft>
              <a:buFont typeface="Arial" panose="020B0604020202020204" pitchFamily="34" charset="0"/>
              <a:buChar char="•"/>
            </a:pPr>
            <a:r>
              <a:rPr lang="en-US" sz="1200" dirty="0">
                <a:latin typeface="Arial" panose="020B0604020202020204" pitchFamily="34" charset="0"/>
                <a:cs typeface="Arial" panose="020B0604020202020204" pitchFamily="34" charset="0"/>
              </a:rPr>
              <a:t>Sie sollen sich handelnd mit Längen und Größenunterschieden auseinandersetzen. </a:t>
            </a:r>
          </a:p>
          <a:p>
            <a:pPr marL="342900" lvl="0" indent="-228600">
              <a:lnSpc>
                <a:spcPct val="90000"/>
              </a:lnSpc>
              <a:spcAft>
                <a:spcPts val="600"/>
              </a:spcAft>
              <a:buFont typeface="Arial" panose="020B0604020202020204" pitchFamily="34" charset="0"/>
              <a:buChar char="•"/>
            </a:pPr>
            <a:r>
              <a:rPr lang="en-US" sz="1200" dirty="0">
                <a:latin typeface="Arial" panose="020B0604020202020204" pitchFamily="34" charset="0"/>
                <a:cs typeface="Arial" panose="020B0604020202020204" pitchFamily="34" charset="0"/>
              </a:rPr>
              <a:t>Sie sollen Mathematik sinnlich, praktisch und alltagsnah erleben. </a:t>
            </a:r>
          </a:p>
        </p:txBody>
      </p:sp>
    </p:spTree>
    <p:extLst>
      <p:ext uri="{BB962C8B-B14F-4D97-AF65-F5344CB8AC3E}">
        <p14:creationId xmlns:p14="http://schemas.microsoft.com/office/powerpoint/2010/main" val="4238035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Grafik 2">
            <a:extLst>
              <a:ext uri="{FF2B5EF4-FFF2-40B4-BE49-F238E27FC236}">
                <a16:creationId xmlns:a16="http://schemas.microsoft.com/office/drawing/2014/main" id="{2C04E584-7E37-E9A7-9185-C315025AA8A2}"/>
              </a:ext>
            </a:extLst>
          </p:cNvPr>
          <p:cNvPicPr>
            <a:picLocks noChangeAspect="1"/>
          </p:cNvPicPr>
          <p:nvPr/>
        </p:nvPicPr>
        <p:blipFill>
          <a:blip r:embed="rId2">
            <a:extLst>
              <a:ext uri="{28A0092B-C50C-407E-A947-70E740481C1C}">
                <a14:useLocalDpi xmlns:a14="http://schemas.microsoft.com/office/drawing/2010/main" val="0"/>
              </a:ext>
            </a:extLst>
          </a:blip>
          <a:srcRect t="7050" b="13740"/>
          <a:stretch>
            <a:fillRect/>
          </a:stretch>
        </p:blipFill>
        <p:spPr>
          <a:xfrm>
            <a:off x="20" y="1282"/>
            <a:ext cx="12191980" cy="6856718"/>
          </a:xfrm>
          <a:prstGeom prst="rect">
            <a:avLst/>
          </a:prstGeom>
        </p:spPr>
      </p:pic>
      <p:graphicFrame>
        <p:nvGraphicFramePr>
          <p:cNvPr id="4" name="Tabelle 3">
            <a:extLst>
              <a:ext uri="{FF2B5EF4-FFF2-40B4-BE49-F238E27FC236}">
                <a16:creationId xmlns:a16="http://schemas.microsoft.com/office/drawing/2014/main" id="{62340A7B-0EA5-1162-7BDA-FD0B8E38D1FD}"/>
              </a:ext>
            </a:extLst>
          </p:cNvPr>
          <p:cNvGraphicFramePr>
            <a:graphicFrameLocks noGrp="1"/>
          </p:cNvGraphicFramePr>
          <p:nvPr>
            <p:extLst>
              <p:ext uri="{D42A27DB-BD31-4B8C-83A1-F6EECF244321}">
                <p14:modId xmlns:p14="http://schemas.microsoft.com/office/powerpoint/2010/main" val="1235260646"/>
              </p:ext>
            </p:extLst>
          </p:nvPr>
        </p:nvGraphicFramePr>
        <p:xfrm>
          <a:off x="10129447" y="4382758"/>
          <a:ext cx="2061029" cy="2473960"/>
        </p:xfrm>
        <a:graphic>
          <a:graphicData uri="http://schemas.openxmlformats.org/drawingml/2006/table">
            <a:tbl>
              <a:tblPr firstRow="1" bandRow="1">
                <a:tableStyleId>{5C22544A-7EE6-4342-B048-85BDC9FD1C3A}</a:tableStyleId>
              </a:tblPr>
              <a:tblGrid>
                <a:gridCol w="2061029">
                  <a:extLst>
                    <a:ext uri="{9D8B030D-6E8A-4147-A177-3AD203B41FA5}">
                      <a16:colId xmlns:a16="http://schemas.microsoft.com/office/drawing/2014/main" val="4185589364"/>
                    </a:ext>
                  </a:extLst>
                </a:gridCol>
              </a:tblGrid>
              <a:tr h="370840">
                <a:tc>
                  <a:txBody>
                    <a:bodyPr/>
                    <a:lstStyle/>
                    <a:p>
                      <a:r>
                        <a:rPr lang="de-DE" sz="1100" dirty="0">
                          <a:latin typeface="Arial" panose="020B0604020202020204" pitchFamily="34" charset="0"/>
                          <a:cs typeface="Arial" panose="020B0604020202020204" pitchFamily="34" charset="0"/>
                        </a:rPr>
                        <a:t>Material</a:t>
                      </a:r>
                    </a:p>
                  </a:txBody>
                  <a:tcPr/>
                </a:tc>
                <a:extLst>
                  <a:ext uri="{0D108BD9-81ED-4DB2-BD59-A6C34878D82A}">
                    <a16:rowId xmlns:a16="http://schemas.microsoft.com/office/drawing/2014/main" val="3644342881"/>
                  </a:ext>
                </a:extLst>
              </a:tr>
              <a:tr h="370840">
                <a:tc>
                  <a:txBody>
                    <a:bodyPr/>
                    <a:lstStyle/>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Hans (Puppe) </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Hund (Plüsch)</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Tasse, Löffel</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Strümpfe, Hose, Jacke, BIGmack</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Stifte, Papier oder Leinwand</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Seil oder Schnur</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dünnes Papier, Schere, Ventilator</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Knete</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Stöcke</a:t>
                      </a:r>
                    </a:p>
                  </a:txBody>
                  <a:tcPr/>
                </a:tc>
                <a:extLst>
                  <a:ext uri="{0D108BD9-81ED-4DB2-BD59-A6C34878D82A}">
                    <a16:rowId xmlns:a16="http://schemas.microsoft.com/office/drawing/2014/main" val="3901231537"/>
                  </a:ext>
                </a:extLst>
              </a:tr>
            </a:tbl>
          </a:graphicData>
        </a:graphic>
      </p:graphicFrame>
    </p:spTree>
    <p:extLst>
      <p:ext uri="{BB962C8B-B14F-4D97-AF65-F5344CB8AC3E}">
        <p14:creationId xmlns:p14="http://schemas.microsoft.com/office/powerpoint/2010/main" val="36714130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fik 4">
            <a:extLst>
              <a:ext uri="{FF2B5EF4-FFF2-40B4-BE49-F238E27FC236}">
                <a16:creationId xmlns:a16="http://schemas.microsoft.com/office/drawing/2014/main" id="{FB95294C-C98A-EEA0-E3B0-E6E05102328B}"/>
              </a:ext>
            </a:extLst>
          </p:cNvPr>
          <p:cNvPicPr>
            <a:picLocks noChangeAspect="1"/>
          </p:cNvPicPr>
          <p:nvPr/>
        </p:nvPicPr>
        <p:blipFill>
          <a:blip r:embed="rId2">
            <a:extLst>
              <a:ext uri="{28A0092B-C50C-407E-A947-70E740481C1C}">
                <a14:useLocalDpi xmlns:a14="http://schemas.microsoft.com/office/drawing/2010/main" val="0"/>
              </a:ext>
            </a:extLst>
          </a:blip>
          <a:srcRect l="3247" r="17441"/>
          <a:stretch>
            <a:fillRect/>
          </a:stretch>
        </p:blipFill>
        <p:spPr>
          <a:xfrm>
            <a:off x="2522356"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feld 2">
            <a:extLst>
              <a:ext uri="{FF2B5EF4-FFF2-40B4-BE49-F238E27FC236}">
                <a16:creationId xmlns:a16="http://schemas.microsoft.com/office/drawing/2014/main" id="{3E0C9AB3-7A1E-C76C-206B-10D50720367A}"/>
              </a:ext>
            </a:extLst>
          </p:cNvPr>
          <p:cNvSpPr txBox="1"/>
          <p:nvPr/>
        </p:nvSpPr>
        <p:spPr>
          <a:xfrm>
            <a:off x="161900" y="296642"/>
            <a:ext cx="4025736" cy="3693467"/>
          </a:xfrm>
          <a:prstGeom prst="rect">
            <a:avLst/>
          </a:prstGeom>
        </p:spPr>
        <p:txBody>
          <a:bodyPr vert="horz" lIns="91440" tIns="45720" rIns="91440" bIns="45720" rtlCol="0">
            <a:noAutofit/>
          </a:bodyPr>
          <a:lstStyle/>
          <a:p>
            <a:pPr>
              <a:lnSpc>
                <a:spcPct val="90000"/>
              </a:lnSpc>
              <a:spcBef>
                <a:spcPts val="900"/>
              </a:spcBef>
              <a:spcAft>
                <a:spcPts val="900"/>
              </a:spcAft>
            </a:pPr>
            <a:r>
              <a:rPr lang="en-US" sz="1600" b="1" dirty="0">
                <a:latin typeface="Arial" panose="020B0604020202020204" pitchFamily="34" charset="0"/>
                <a:cs typeface="Arial" panose="020B0604020202020204" pitchFamily="34" charset="0"/>
              </a:rPr>
              <a:t>Der</a:t>
            </a:r>
            <a:r>
              <a:rPr lang="en-US" sz="1600" b="1" dirty="0">
                <a:effectLst/>
                <a:latin typeface="Arial" panose="020B0604020202020204" pitchFamily="34" charset="0"/>
                <a:cs typeface="Arial" panose="020B0604020202020204" pitchFamily="34" charset="0"/>
              </a:rPr>
              <a:t> Morgen</a:t>
            </a: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Max lag noch gemütlich in seinem Bett.</a:t>
            </a:r>
          </a:p>
          <a:p>
            <a:pPr>
              <a:lnSpc>
                <a:spcPct val="90000"/>
              </a:lnSpc>
              <a:spcBef>
                <a:spcPts val="900"/>
              </a:spcBef>
              <a:spcAft>
                <a:spcPts val="900"/>
              </a:spcAft>
            </a:pPr>
            <a:r>
              <a:rPr lang="en-US" sz="1600" dirty="0">
                <a:latin typeface="Arial" panose="020B0604020202020204" pitchFamily="34" charset="0"/>
                <a:cs typeface="Arial" panose="020B0604020202020204" pitchFamily="34" charset="0"/>
              </a:rPr>
              <a:t>Als seine Mutter an die Tür klopfte,    wurde er langsam wach, </a:t>
            </a:r>
            <a:endParaRPr lang="en-US" sz="1600" dirty="0">
              <a:effectLst/>
              <a:latin typeface="Arial" panose="020B0604020202020204" pitchFamily="34" charset="0"/>
              <a:cs typeface="Arial" panose="020B0604020202020204" pitchFamily="34" charset="0"/>
            </a:endParaRPr>
          </a:p>
          <a:p>
            <a:pPr>
              <a:lnSpc>
                <a:spcPct val="90000"/>
              </a:lnSpc>
              <a:spcBef>
                <a:spcPts val="900"/>
              </a:spcBef>
              <a:spcAft>
                <a:spcPts val="900"/>
              </a:spcAft>
            </a:pPr>
            <a:r>
              <a:rPr lang="en-US" sz="1600" b="1" dirty="0">
                <a:latin typeface="Arial" panose="020B0604020202020204" pitchFamily="34" charset="0"/>
                <a:cs typeface="Arial" panose="020B0604020202020204" pitchFamily="34" charset="0"/>
              </a:rPr>
              <a:t>Sie klopfte einmal kurz und anschließend einmal lang. </a:t>
            </a:r>
          </a:p>
          <a:p>
            <a:pPr>
              <a:lnSpc>
                <a:spcPct val="90000"/>
              </a:lnSpc>
              <a:spcBef>
                <a:spcPts val="900"/>
              </a:spcBef>
              <a:spcAft>
                <a:spcPts val="900"/>
              </a:spcAft>
            </a:pPr>
            <a:r>
              <a:rPr lang="en-US" sz="1600" dirty="0">
                <a:latin typeface="Arial" panose="020B0604020202020204" pitchFamily="34" charset="0"/>
                <a:cs typeface="Arial" panose="020B0604020202020204" pitchFamily="34" charset="0"/>
              </a:rPr>
              <a:t>Dann öffnete sie die Tür und sagte: “</a:t>
            </a:r>
            <a:r>
              <a:rPr lang="en-US" sz="1600" dirty="0">
                <a:effectLst/>
                <a:latin typeface="Arial" panose="020B0604020202020204" pitchFamily="34" charset="0"/>
                <a:cs typeface="Arial" panose="020B0604020202020204" pitchFamily="34" charset="0"/>
              </a:rPr>
              <a:t>Guten Morgen, Max.“ </a:t>
            </a:r>
          </a:p>
          <a:p>
            <a:pPr>
              <a:lnSpc>
                <a:spcPct val="90000"/>
              </a:lnSpc>
              <a:spcBef>
                <a:spcPts val="900"/>
              </a:spcBef>
              <a:spcAft>
                <a:spcPts val="900"/>
              </a:spcAft>
            </a:pPr>
            <a:r>
              <a:rPr lang="en-US" sz="1600" dirty="0">
                <a:latin typeface="Arial" panose="020B0604020202020204" pitchFamily="34" charset="0"/>
                <a:cs typeface="Arial" panose="020B0604020202020204" pitchFamily="34" charset="0"/>
              </a:rPr>
              <a:t>Max</a:t>
            </a:r>
            <a:r>
              <a:rPr lang="en-US" sz="1600" dirty="0">
                <a:effectLst/>
                <a:latin typeface="Arial" panose="020B0604020202020204" pitchFamily="34" charset="0"/>
                <a:cs typeface="Arial" panose="020B0604020202020204" pitchFamily="34" charset="0"/>
              </a:rPr>
              <a:t> </a:t>
            </a:r>
            <a:r>
              <a:rPr lang="en-US" sz="1600" b="1" dirty="0">
                <a:effectLst/>
                <a:latin typeface="Arial" panose="020B0604020202020204" pitchFamily="34" charset="0"/>
                <a:cs typeface="Arial" panose="020B0604020202020204" pitchFamily="34" charset="0"/>
              </a:rPr>
              <a:t>reckte und streckte sich</a:t>
            </a:r>
            <a:r>
              <a:rPr lang="en-US" sz="1600" dirty="0">
                <a:effectLst/>
                <a:latin typeface="Arial" panose="020B0604020202020204" pitchFamily="34" charset="0"/>
                <a:cs typeface="Arial" panose="020B0604020202020204" pitchFamily="34" charset="0"/>
              </a:rPr>
              <a:t>, einmal kurz und einmal lang. </a:t>
            </a:r>
          </a:p>
        </p:txBody>
      </p:sp>
      <p:graphicFrame>
        <p:nvGraphicFramePr>
          <p:cNvPr id="6" name="Tabelle 5">
            <a:extLst>
              <a:ext uri="{FF2B5EF4-FFF2-40B4-BE49-F238E27FC236}">
                <a16:creationId xmlns:a16="http://schemas.microsoft.com/office/drawing/2014/main" id="{945DF8F8-3603-E8EE-BA06-053690723484}"/>
              </a:ext>
            </a:extLst>
          </p:cNvPr>
          <p:cNvGraphicFramePr>
            <a:graphicFrameLocks noGrp="1"/>
          </p:cNvGraphicFramePr>
          <p:nvPr>
            <p:extLst>
              <p:ext uri="{D42A27DB-BD31-4B8C-83A1-F6EECF244321}">
                <p14:modId xmlns:p14="http://schemas.microsoft.com/office/powerpoint/2010/main" val="2736955260"/>
              </p:ext>
            </p:extLst>
          </p:nvPr>
        </p:nvGraphicFramePr>
        <p:xfrm>
          <a:off x="0" y="4495790"/>
          <a:ext cx="4025736" cy="2529840"/>
        </p:xfrm>
        <a:graphic>
          <a:graphicData uri="http://schemas.openxmlformats.org/drawingml/2006/table">
            <a:tbl>
              <a:tblPr firstRow="1" bandRow="1">
                <a:tableStyleId>{5C22544A-7EE6-4342-B048-85BDC9FD1C3A}</a:tableStyleId>
              </a:tblPr>
              <a:tblGrid>
                <a:gridCol w="2012868">
                  <a:extLst>
                    <a:ext uri="{9D8B030D-6E8A-4147-A177-3AD203B41FA5}">
                      <a16:colId xmlns:a16="http://schemas.microsoft.com/office/drawing/2014/main" val="4104092870"/>
                    </a:ext>
                  </a:extLst>
                </a:gridCol>
                <a:gridCol w="2012868">
                  <a:extLst>
                    <a:ext uri="{9D8B030D-6E8A-4147-A177-3AD203B41FA5}">
                      <a16:colId xmlns:a16="http://schemas.microsoft.com/office/drawing/2014/main" val="2749627944"/>
                    </a:ext>
                  </a:extLst>
                </a:gridCol>
              </a:tblGrid>
              <a:tr h="370840">
                <a:tc>
                  <a:txBody>
                    <a:bodyPr/>
                    <a:lstStyle/>
                    <a:p>
                      <a:r>
                        <a:rPr lang="de-DE" sz="1100" dirty="0">
                          <a:latin typeface="Arial" panose="020B0604020202020204" pitchFamily="34" charset="0"/>
                          <a:cs typeface="Arial" panose="020B0604020202020204" pitchFamily="34" charset="0"/>
                        </a:rPr>
                        <a:t>Methodische Überlegungen</a:t>
                      </a:r>
                    </a:p>
                  </a:txBody>
                  <a:tcPr/>
                </a:tc>
                <a:tc>
                  <a:txBody>
                    <a:bodyPr/>
                    <a:lstStyle/>
                    <a:p>
                      <a:r>
                        <a:rPr lang="de-DE" sz="1100" dirty="0">
                          <a:latin typeface="Arial" panose="020B0604020202020204" pitchFamily="34" charset="0"/>
                          <a:cs typeface="Arial" panose="020B0604020202020204" pitchFamily="34" charset="0"/>
                        </a:rPr>
                        <a:t>Material</a:t>
                      </a:r>
                    </a:p>
                  </a:txBody>
                  <a:tcPr/>
                </a:tc>
                <a:extLst>
                  <a:ext uri="{0D108BD9-81ED-4DB2-BD59-A6C34878D82A}">
                    <a16:rowId xmlns:a16="http://schemas.microsoft.com/office/drawing/2014/main" val="3581739261"/>
                  </a:ext>
                </a:extLst>
              </a:tr>
              <a:tr h="370840">
                <a:tc>
                  <a:txBody>
                    <a:bodyPr/>
                    <a:lstStyle/>
                    <a:p>
                      <a:r>
                        <a:rPr lang="de-DE" sz="1100" dirty="0">
                          <a:latin typeface="Arial" panose="020B0604020202020204" pitchFamily="34" charset="0"/>
                          <a:cs typeface="Arial" panose="020B0604020202020204" pitchFamily="34" charset="0"/>
                        </a:rPr>
                        <a:t>Max begrüßt die Schüler: innen gemeinsam mit seinem Hund Jesy. </a:t>
                      </a:r>
                    </a:p>
                    <a:p>
                      <a:r>
                        <a:rPr lang="de-DE" sz="1100" dirty="0">
                          <a:latin typeface="Arial" panose="020B0604020202020204" pitchFamily="34" charset="0"/>
                          <a:cs typeface="Arial" panose="020B0604020202020204" pitchFamily="34" charset="0"/>
                        </a:rPr>
                        <a:t>Dann erklingt das Lied „Kurz und lang“.</a:t>
                      </a:r>
                    </a:p>
                    <a:p>
                      <a:r>
                        <a:rPr lang="de-DE" sz="1100" dirty="0">
                          <a:latin typeface="Arial" panose="020B0604020202020204" pitchFamily="34" charset="0"/>
                          <a:cs typeface="Arial" panose="020B0604020202020204" pitchFamily="34" charset="0"/>
                        </a:rPr>
                        <a:t>Die Lehrperson klopft einmal kurz und dann lang an die Tür.</a:t>
                      </a:r>
                    </a:p>
                    <a:p>
                      <a:r>
                        <a:rPr lang="de-DE" sz="1100" dirty="0">
                          <a:latin typeface="Arial" panose="020B0604020202020204" pitchFamily="34" charset="0"/>
                          <a:cs typeface="Arial" panose="020B0604020202020204" pitchFamily="34" charset="0"/>
                        </a:rPr>
                        <a:t>Anschließend recken und strecken sie sich mit Unterstützung einmal kurz und dann lang. </a:t>
                      </a:r>
                    </a:p>
                  </a:txBody>
                  <a:tcPr/>
                </a:tc>
                <a:tc>
                  <a:txBody>
                    <a:bodyPr/>
                    <a:lstStyle/>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Hans und Jesy (eine Puppe und ein Stoffhund)</a:t>
                      </a:r>
                    </a:p>
                    <a:p>
                      <a:pPr marL="171450" indent="-171450">
                        <a:buFont typeface="Arial" panose="020B0604020202020204" pitchFamily="34" charset="0"/>
                        <a:buChar char="•"/>
                      </a:pPr>
                      <a:r>
                        <a:rPr lang="de-DE" sz="1100" b="1" dirty="0">
                          <a:latin typeface="Arial" panose="020B0604020202020204" pitchFamily="34" charset="0"/>
                          <a:cs typeface="Arial" panose="020B0604020202020204" pitchFamily="34" charset="0"/>
                        </a:rPr>
                        <a:t>Link</a:t>
                      </a:r>
                      <a:r>
                        <a:rPr lang="de-DE" sz="1100" dirty="0">
                          <a:latin typeface="Arial" panose="020B0604020202020204" pitchFamily="34" charset="0"/>
                          <a:cs typeface="Arial" panose="020B0604020202020204" pitchFamily="34" charset="0"/>
                        </a:rPr>
                        <a:t> für das Lied kurz und lang: </a:t>
                      </a:r>
                      <a:r>
                        <a:rPr lang="de-DE" sz="1100" dirty="0">
                          <a:latin typeface="Arial" panose="020B0604020202020204" pitchFamily="34" charset="0"/>
                          <a:cs typeface="Arial" panose="020B0604020202020204" pitchFamily="34" charset="0"/>
                          <a:hlinkClick r:id="rId3"/>
                        </a:rPr>
                        <a:t>https://www.youtube.com/watch?v=tXTRxBfE9UI</a:t>
                      </a:r>
                      <a:endParaRPr lang="de-DE" sz="1100" dirty="0">
                        <a:latin typeface="Arial" panose="020B0604020202020204" pitchFamily="34" charset="0"/>
                        <a:cs typeface="Arial" panose="020B0604020202020204" pitchFamily="34" charset="0"/>
                      </a:endParaRPr>
                    </a:p>
                    <a:p>
                      <a:pPr marL="0" indent="0">
                        <a:buFont typeface="Arial" panose="020B0604020202020204" pitchFamily="34" charset="0"/>
                        <a:buNone/>
                      </a:pPr>
                      <a:endParaRPr lang="de-DE" sz="11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934811630"/>
                  </a:ext>
                </a:extLst>
              </a:tr>
            </a:tbl>
          </a:graphicData>
        </a:graphic>
      </p:graphicFrame>
    </p:spTree>
    <p:extLst>
      <p:ext uri="{BB962C8B-B14F-4D97-AF65-F5344CB8AC3E}">
        <p14:creationId xmlns:p14="http://schemas.microsoft.com/office/powerpoint/2010/main" val="28441153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fik 4">
            <a:extLst>
              <a:ext uri="{FF2B5EF4-FFF2-40B4-BE49-F238E27FC236}">
                <a16:creationId xmlns:a16="http://schemas.microsoft.com/office/drawing/2014/main" id="{90926E4F-4A67-4B74-7BD8-F7A22B1A2735}"/>
              </a:ext>
            </a:extLst>
          </p:cNvPr>
          <p:cNvPicPr>
            <a:picLocks noChangeAspect="1"/>
          </p:cNvPicPr>
          <p:nvPr/>
        </p:nvPicPr>
        <p:blipFill>
          <a:blip r:embed="rId2">
            <a:extLst>
              <a:ext uri="{28A0092B-C50C-407E-A947-70E740481C1C}">
                <a14:useLocalDpi xmlns:a14="http://schemas.microsoft.com/office/drawing/2010/main" val="0"/>
              </a:ext>
            </a:extLst>
          </a:blip>
          <a:srcRect l="3469" r="17219"/>
          <a:stretch>
            <a:fillRect/>
          </a:stretch>
        </p:blipFill>
        <p:spPr>
          <a:xfrm>
            <a:off x="2522356"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feld 2">
            <a:extLst>
              <a:ext uri="{FF2B5EF4-FFF2-40B4-BE49-F238E27FC236}">
                <a16:creationId xmlns:a16="http://schemas.microsoft.com/office/drawing/2014/main" id="{8DC53DBC-26A6-58F2-645A-D5161E99FBEB}"/>
              </a:ext>
            </a:extLst>
          </p:cNvPr>
          <p:cNvSpPr txBox="1"/>
          <p:nvPr/>
        </p:nvSpPr>
        <p:spPr>
          <a:xfrm>
            <a:off x="539336" y="221064"/>
            <a:ext cx="3484418" cy="4858133"/>
          </a:xfrm>
          <a:prstGeom prst="rect">
            <a:avLst/>
          </a:prstGeom>
        </p:spPr>
        <p:txBody>
          <a:bodyPr vert="horz" lIns="91440" tIns="45720" rIns="91440" bIns="45720" rtlCol="0">
            <a:noAutofit/>
          </a:bodyPr>
          <a:lstStyle/>
          <a:p>
            <a:pPr>
              <a:lnSpc>
                <a:spcPct val="90000"/>
              </a:lnSpc>
              <a:spcBef>
                <a:spcPts val="800"/>
              </a:spcBef>
              <a:spcAft>
                <a:spcPts val="400"/>
              </a:spcAft>
            </a:pPr>
            <a:r>
              <a:rPr lang="en-US" sz="1600" b="1" dirty="0">
                <a:effectLst/>
                <a:latin typeface="Arial" panose="020B0604020202020204" pitchFamily="34" charset="0"/>
                <a:cs typeface="Arial" panose="020B0604020202020204" pitchFamily="34" charset="0"/>
              </a:rPr>
              <a:t>Der Morgenmantel</a:t>
            </a:r>
          </a:p>
          <a:p>
            <a:pPr>
              <a:lnSpc>
                <a:spcPct val="90000"/>
              </a:lnSpc>
              <a:spcBef>
                <a:spcPts val="800"/>
              </a:spcBef>
              <a:spcAft>
                <a:spcPts val="400"/>
              </a:spcAft>
            </a:pPr>
            <a:endParaRPr lang="en-US" sz="1600" b="1" dirty="0">
              <a:effectLst/>
              <a:latin typeface="Arial" panose="020B0604020202020204" pitchFamily="34" charset="0"/>
              <a:cs typeface="Arial" panose="020B0604020202020204" pitchFamily="34" charset="0"/>
            </a:endParaRP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Max stand auf und zog seinen Morgenmantel an.</a:t>
            </a:r>
            <a:endParaRPr lang="en-US" sz="1600" dirty="0">
              <a:latin typeface="Arial" panose="020B0604020202020204" pitchFamily="34" charset="0"/>
              <a:cs typeface="Arial" panose="020B0604020202020204" pitchFamily="34" charset="0"/>
            </a:endParaRP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Auf dem Tisch lagen zwei Bänder,</a:t>
            </a:r>
            <a:r>
              <a:rPr lang="en-US" sz="1600" dirty="0">
                <a:latin typeface="Arial" panose="020B0604020202020204" pitchFamily="34" charset="0"/>
                <a:cs typeface="Arial" panose="020B0604020202020204" pitchFamily="34" charset="0"/>
              </a:rPr>
              <a:t> </a:t>
            </a:r>
            <a:r>
              <a:rPr lang="en-US" sz="1600" b="1" dirty="0">
                <a:latin typeface="Arial" panose="020B0604020202020204" pitchFamily="34" charset="0"/>
                <a:cs typeface="Arial" panose="020B0604020202020204" pitchFamily="34" charset="0"/>
              </a:rPr>
              <a:t>e</a:t>
            </a:r>
            <a:r>
              <a:rPr lang="en-US" sz="1600" b="1" dirty="0">
                <a:effectLst/>
                <a:latin typeface="Arial" panose="020B0604020202020204" pitchFamily="34" charset="0"/>
                <a:cs typeface="Arial" panose="020B0604020202020204" pitchFamily="34" charset="0"/>
              </a:rPr>
              <a:t>in kurzes Band </a:t>
            </a:r>
            <a:r>
              <a:rPr lang="en-US" sz="1600" dirty="0">
                <a:effectLst/>
                <a:latin typeface="Arial" panose="020B0604020202020204" pitchFamily="34" charset="0"/>
                <a:cs typeface="Arial" panose="020B0604020202020204" pitchFamily="34" charset="0"/>
              </a:rPr>
              <a:t>und ein langes Band.</a:t>
            </a: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Max nahm zuerst das </a:t>
            </a:r>
            <a:r>
              <a:rPr lang="en-US" sz="1600" b="1" dirty="0">
                <a:effectLst/>
                <a:latin typeface="Arial" panose="020B0604020202020204" pitchFamily="34" charset="0"/>
                <a:cs typeface="Arial" panose="020B0604020202020204" pitchFamily="34" charset="0"/>
              </a:rPr>
              <a:t>kürzere Band </a:t>
            </a:r>
            <a:r>
              <a:rPr lang="en-US" sz="1600" dirty="0">
                <a:effectLst/>
                <a:latin typeface="Arial" panose="020B0604020202020204" pitchFamily="34" charset="0"/>
                <a:cs typeface="Arial" panose="020B0604020202020204" pitchFamily="34" charset="0"/>
              </a:rPr>
              <a:t>in die Hand. Es reichte nur ein kleines Stück um seine Taille.</a:t>
            </a: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Dann nahm </a:t>
            </a:r>
            <a:r>
              <a:rPr lang="en-US" sz="1600" b="1" dirty="0">
                <a:effectLst/>
                <a:latin typeface="Arial" panose="020B0604020202020204" pitchFamily="34" charset="0"/>
                <a:cs typeface="Arial" panose="020B0604020202020204" pitchFamily="34" charset="0"/>
              </a:rPr>
              <a:t>er das lange Band</a:t>
            </a:r>
            <a:r>
              <a:rPr lang="en-US" sz="1600" dirty="0">
                <a:effectLst/>
                <a:latin typeface="Arial" panose="020B0604020202020204" pitchFamily="34" charset="0"/>
                <a:cs typeface="Arial" panose="020B0604020202020204" pitchFamily="34" charset="0"/>
              </a:rPr>
              <a:t>. Es reichte um seine ganze </a:t>
            </a:r>
            <a:r>
              <a:rPr lang="en-US" sz="1600" dirty="0">
                <a:latin typeface="Arial" panose="020B0604020202020204" pitchFamily="34" charset="0"/>
                <a:cs typeface="Arial" panose="020B0604020202020204" pitchFamily="34" charset="0"/>
              </a:rPr>
              <a:t>Taille</a:t>
            </a:r>
            <a:r>
              <a:rPr lang="en-US" sz="1600" dirty="0">
                <a:effectLst/>
                <a:latin typeface="Arial" panose="020B0604020202020204" pitchFamily="34" charset="0"/>
                <a:cs typeface="Arial" panose="020B0604020202020204" pitchFamily="34" charset="0"/>
              </a:rPr>
              <a:t> herum, und er konnte es sogar noch verknoten. </a:t>
            </a:r>
          </a:p>
        </p:txBody>
      </p:sp>
      <p:graphicFrame>
        <p:nvGraphicFramePr>
          <p:cNvPr id="7" name="Tabelle 6">
            <a:extLst>
              <a:ext uri="{FF2B5EF4-FFF2-40B4-BE49-F238E27FC236}">
                <a16:creationId xmlns:a16="http://schemas.microsoft.com/office/drawing/2014/main" id="{32A3F78B-99BD-2650-3BC6-486703447794}"/>
              </a:ext>
            </a:extLst>
          </p:cNvPr>
          <p:cNvGraphicFramePr>
            <a:graphicFrameLocks noGrp="1"/>
          </p:cNvGraphicFramePr>
          <p:nvPr>
            <p:extLst>
              <p:ext uri="{D42A27DB-BD31-4B8C-83A1-F6EECF244321}">
                <p14:modId xmlns:p14="http://schemas.microsoft.com/office/powerpoint/2010/main" val="1663100420"/>
              </p:ext>
            </p:extLst>
          </p:nvPr>
        </p:nvGraphicFramePr>
        <p:xfrm>
          <a:off x="0" y="5836910"/>
          <a:ext cx="4023754" cy="1021080"/>
        </p:xfrm>
        <a:graphic>
          <a:graphicData uri="http://schemas.openxmlformats.org/drawingml/2006/table">
            <a:tbl>
              <a:tblPr firstRow="1" bandRow="1">
                <a:tableStyleId>{5C22544A-7EE6-4342-B048-85BDC9FD1C3A}</a:tableStyleId>
              </a:tblPr>
              <a:tblGrid>
                <a:gridCol w="2011877">
                  <a:extLst>
                    <a:ext uri="{9D8B030D-6E8A-4147-A177-3AD203B41FA5}">
                      <a16:colId xmlns:a16="http://schemas.microsoft.com/office/drawing/2014/main" val="4104092870"/>
                    </a:ext>
                  </a:extLst>
                </a:gridCol>
                <a:gridCol w="2011877">
                  <a:extLst>
                    <a:ext uri="{9D8B030D-6E8A-4147-A177-3AD203B41FA5}">
                      <a16:colId xmlns:a16="http://schemas.microsoft.com/office/drawing/2014/main" val="2749627944"/>
                    </a:ext>
                  </a:extLst>
                </a:gridCol>
              </a:tblGrid>
              <a:tr h="370840">
                <a:tc>
                  <a:txBody>
                    <a:bodyPr/>
                    <a:lstStyle/>
                    <a:p>
                      <a:r>
                        <a:rPr lang="de-DE" sz="1100" dirty="0">
                          <a:latin typeface="Arial" panose="020B0604020202020204" pitchFamily="34" charset="0"/>
                          <a:cs typeface="Arial" panose="020B0604020202020204" pitchFamily="34" charset="0"/>
                        </a:rPr>
                        <a:t>Methodische Überlegungen</a:t>
                      </a:r>
                    </a:p>
                  </a:txBody>
                  <a:tcPr/>
                </a:tc>
                <a:tc>
                  <a:txBody>
                    <a:bodyPr/>
                    <a:lstStyle/>
                    <a:p>
                      <a:r>
                        <a:rPr lang="de-DE" sz="1100" dirty="0">
                          <a:latin typeface="Arial" panose="020B0604020202020204" pitchFamily="34" charset="0"/>
                          <a:cs typeface="Arial" panose="020B0604020202020204" pitchFamily="34" charset="0"/>
                        </a:rPr>
                        <a:t>Material</a:t>
                      </a:r>
                    </a:p>
                  </a:txBody>
                  <a:tcPr/>
                </a:tc>
                <a:extLst>
                  <a:ext uri="{0D108BD9-81ED-4DB2-BD59-A6C34878D82A}">
                    <a16:rowId xmlns:a16="http://schemas.microsoft.com/office/drawing/2014/main" val="3581739261"/>
                  </a:ext>
                </a:extLst>
              </a:tr>
              <a:tr h="370840">
                <a:tc>
                  <a:txBody>
                    <a:bodyPr/>
                    <a:lstStyle/>
                    <a:p>
                      <a:r>
                        <a:rPr lang="de-DE" sz="1100" dirty="0">
                          <a:latin typeface="Arial" panose="020B0604020202020204" pitchFamily="34" charset="0"/>
                          <a:cs typeface="Arial" panose="020B0604020202020204" pitchFamily="34" charset="0"/>
                        </a:rPr>
                        <a:t>Ihnen wird ein Morgenmantel ohne Gürtel umgelegt. </a:t>
                      </a:r>
                    </a:p>
                    <a:p>
                      <a:r>
                        <a:rPr lang="de-DE" sz="1100" dirty="0">
                          <a:latin typeface="Arial" panose="020B0604020202020204" pitchFamily="34" charset="0"/>
                          <a:cs typeface="Arial" panose="020B0604020202020204" pitchFamily="34" charset="0"/>
                        </a:rPr>
                        <a:t>Verlauf: siehe Geschichte.</a:t>
                      </a:r>
                    </a:p>
                  </a:txBody>
                  <a:tcPr/>
                </a:tc>
                <a:tc>
                  <a:txBody>
                    <a:bodyPr/>
                    <a:lstStyle/>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Morgenmantel</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ein kurzes und ein langes Band</a:t>
                      </a:r>
                    </a:p>
                  </a:txBody>
                  <a:tcPr/>
                </a:tc>
                <a:extLst>
                  <a:ext uri="{0D108BD9-81ED-4DB2-BD59-A6C34878D82A}">
                    <a16:rowId xmlns:a16="http://schemas.microsoft.com/office/drawing/2014/main" val="1934811630"/>
                  </a:ext>
                </a:extLst>
              </a:tr>
            </a:tbl>
          </a:graphicData>
        </a:graphic>
      </p:graphicFrame>
    </p:spTree>
    <p:extLst>
      <p:ext uri="{BB962C8B-B14F-4D97-AF65-F5344CB8AC3E}">
        <p14:creationId xmlns:p14="http://schemas.microsoft.com/office/powerpoint/2010/main" val="39505358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fik 4">
            <a:extLst>
              <a:ext uri="{FF2B5EF4-FFF2-40B4-BE49-F238E27FC236}">
                <a16:creationId xmlns:a16="http://schemas.microsoft.com/office/drawing/2014/main" id="{D24B28D7-779B-5593-AF33-132CACE15A28}"/>
              </a:ext>
            </a:extLst>
          </p:cNvPr>
          <p:cNvPicPr>
            <a:picLocks noChangeAspect="1"/>
          </p:cNvPicPr>
          <p:nvPr/>
        </p:nvPicPr>
        <p:blipFill>
          <a:blip r:embed="rId2">
            <a:extLst>
              <a:ext uri="{28A0092B-C50C-407E-A947-70E740481C1C}">
                <a14:useLocalDpi xmlns:a14="http://schemas.microsoft.com/office/drawing/2010/main" val="0"/>
              </a:ext>
            </a:extLst>
          </a:blip>
          <a:srcRect l="6337" r="14351"/>
          <a:stretch>
            <a:fillRect/>
          </a:stretch>
        </p:blipFill>
        <p:spPr>
          <a:xfrm>
            <a:off x="2522356"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feld 2">
            <a:extLst>
              <a:ext uri="{FF2B5EF4-FFF2-40B4-BE49-F238E27FC236}">
                <a16:creationId xmlns:a16="http://schemas.microsoft.com/office/drawing/2014/main" id="{CD9E31AC-45EF-EAF2-B27F-C4F8B2B1CFCB}"/>
              </a:ext>
            </a:extLst>
          </p:cNvPr>
          <p:cNvSpPr txBox="1"/>
          <p:nvPr/>
        </p:nvSpPr>
        <p:spPr>
          <a:xfrm>
            <a:off x="609737" y="557899"/>
            <a:ext cx="3822189" cy="3742762"/>
          </a:xfrm>
          <a:prstGeom prst="rect">
            <a:avLst/>
          </a:prstGeom>
        </p:spPr>
        <p:txBody>
          <a:bodyPr vert="horz" lIns="91440" tIns="45720" rIns="91440" bIns="45720" rtlCol="0">
            <a:noAutofit/>
          </a:bodyPr>
          <a:lstStyle/>
          <a:p>
            <a:pPr>
              <a:lnSpc>
                <a:spcPct val="90000"/>
              </a:lnSpc>
              <a:spcBef>
                <a:spcPts val="800"/>
              </a:spcBef>
              <a:spcAft>
                <a:spcPts val="400"/>
              </a:spcAft>
            </a:pPr>
            <a:r>
              <a:rPr lang="en-US" sz="1600" dirty="0">
                <a:effectLst/>
                <a:latin typeface="Arial" panose="020B0604020202020204" pitchFamily="34" charset="0"/>
                <a:cs typeface="Arial" panose="020B0604020202020204" pitchFamily="34" charset="0"/>
              </a:rPr>
              <a:t>.</a:t>
            </a:r>
          </a:p>
        </p:txBody>
      </p:sp>
      <p:sp>
        <p:nvSpPr>
          <p:cNvPr id="7" name="Textfeld 6">
            <a:extLst>
              <a:ext uri="{FF2B5EF4-FFF2-40B4-BE49-F238E27FC236}">
                <a16:creationId xmlns:a16="http://schemas.microsoft.com/office/drawing/2014/main" id="{1DFD7E04-ABD2-7F23-06AE-6F0457308201}"/>
              </a:ext>
            </a:extLst>
          </p:cNvPr>
          <p:cNvSpPr txBox="1"/>
          <p:nvPr/>
        </p:nvSpPr>
        <p:spPr>
          <a:xfrm>
            <a:off x="177812" y="557899"/>
            <a:ext cx="3605598" cy="4524315"/>
          </a:xfrm>
          <a:prstGeom prst="rect">
            <a:avLst/>
          </a:prstGeom>
          <a:noFill/>
        </p:spPr>
        <p:txBody>
          <a:bodyPr wrap="square">
            <a:spAutoFit/>
          </a:bodyPr>
          <a:lstStyle/>
          <a:p>
            <a:pPr>
              <a:buNone/>
            </a:pPr>
            <a:r>
              <a:rPr lang="de-DE" sz="1600" b="1" dirty="0">
                <a:latin typeface="Arial" panose="020B0604020202020204" pitchFamily="34" charset="0"/>
                <a:cs typeface="Arial" panose="020B0604020202020204" pitchFamily="34" charset="0"/>
              </a:rPr>
              <a:t>Beim Frühstück</a:t>
            </a:r>
          </a:p>
          <a:p>
            <a:pPr>
              <a:buNone/>
            </a:pPr>
            <a:endParaRPr lang="de-DE" sz="1600" b="1" dirty="0">
              <a:latin typeface="Arial" panose="020B0604020202020204" pitchFamily="34" charset="0"/>
              <a:cs typeface="Arial" panose="020B0604020202020204" pitchFamily="34" charset="0"/>
            </a:endParaRPr>
          </a:p>
          <a:p>
            <a:pPr>
              <a:buNone/>
            </a:pPr>
            <a:endParaRPr lang="de-DE" sz="1600" dirty="0">
              <a:latin typeface="Arial" panose="020B0604020202020204" pitchFamily="34" charset="0"/>
              <a:cs typeface="Arial" panose="020B0604020202020204" pitchFamily="34" charset="0"/>
            </a:endParaRPr>
          </a:p>
          <a:p>
            <a:pPr>
              <a:buNone/>
            </a:pPr>
            <a:r>
              <a:rPr lang="de-DE" sz="1600" dirty="0">
                <a:latin typeface="Arial" panose="020B0604020202020204" pitchFamily="34" charset="0"/>
                <a:cs typeface="Arial" panose="020B0604020202020204" pitchFamily="34" charset="0"/>
              </a:rPr>
              <a:t>Max saß am Frühstückstisch.</a:t>
            </a:r>
          </a:p>
          <a:p>
            <a:pPr>
              <a:buNone/>
            </a:pPr>
            <a:r>
              <a:rPr lang="de-DE" sz="1600" dirty="0">
                <a:latin typeface="Arial" panose="020B0604020202020204" pitchFamily="34" charset="0"/>
                <a:cs typeface="Arial" panose="020B0604020202020204" pitchFamily="34" charset="0"/>
              </a:rPr>
              <a:t>Vor ihm stand eine Tasse.</a:t>
            </a:r>
          </a:p>
          <a:p>
            <a:pPr>
              <a:buNone/>
            </a:pPr>
            <a:endParaRPr lang="de-DE" sz="1600" dirty="0">
              <a:latin typeface="Arial" panose="020B0604020202020204" pitchFamily="34" charset="0"/>
              <a:cs typeface="Arial" panose="020B0604020202020204" pitchFamily="34" charset="0"/>
            </a:endParaRPr>
          </a:p>
          <a:p>
            <a:pPr>
              <a:buNone/>
            </a:pPr>
            <a:r>
              <a:rPr lang="de-DE" sz="1600" dirty="0">
                <a:latin typeface="Arial" panose="020B0604020202020204" pitchFamily="34" charset="0"/>
                <a:cs typeface="Arial" panose="020B0604020202020204" pitchFamily="34" charset="0"/>
              </a:rPr>
              <a:t>Daneben lagen zwei Löffel, </a:t>
            </a:r>
            <a:r>
              <a:rPr lang="de-DE" sz="1600" b="1" dirty="0">
                <a:latin typeface="Arial" panose="020B0604020202020204" pitchFamily="34" charset="0"/>
                <a:cs typeface="Arial" panose="020B0604020202020204" pitchFamily="34" charset="0"/>
              </a:rPr>
              <a:t>ein</a:t>
            </a:r>
          </a:p>
          <a:p>
            <a:pPr>
              <a:buNone/>
            </a:pPr>
            <a:r>
              <a:rPr lang="de-DE" sz="1600" b="1" dirty="0">
                <a:latin typeface="Arial" panose="020B0604020202020204" pitchFamily="34" charset="0"/>
                <a:cs typeface="Arial" panose="020B0604020202020204" pitchFamily="34" charset="0"/>
              </a:rPr>
              <a:t>kurzer Löffel</a:t>
            </a:r>
            <a:r>
              <a:rPr lang="de-DE" sz="1600" dirty="0">
                <a:latin typeface="Arial" panose="020B0604020202020204" pitchFamily="34" charset="0"/>
                <a:cs typeface="Arial" panose="020B0604020202020204" pitchFamily="34" charset="0"/>
              </a:rPr>
              <a:t> und ein </a:t>
            </a:r>
            <a:r>
              <a:rPr lang="de-DE" sz="1600" b="1" dirty="0">
                <a:latin typeface="Arial" panose="020B0604020202020204" pitchFamily="34" charset="0"/>
                <a:cs typeface="Arial" panose="020B0604020202020204" pitchFamily="34" charset="0"/>
              </a:rPr>
              <a:t>langer Löffel</a:t>
            </a:r>
            <a:r>
              <a:rPr lang="de-DE" sz="1600" dirty="0">
                <a:latin typeface="Arial" panose="020B0604020202020204" pitchFamily="34" charset="0"/>
                <a:cs typeface="Arial" panose="020B0604020202020204" pitchFamily="34" charset="0"/>
              </a:rPr>
              <a:t>.</a:t>
            </a:r>
          </a:p>
          <a:p>
            <a:pPr>
              <a:buNone/>
            </a:pPr>
            <a:endParaRPr lang="de-DE" sz="1600" dirty="0">
              <a:latin typeface="Arial" panose="020B0604020202020204" pitchFamily="34" charset="0"/>
              <a:cs typeface="Arial" panose="020B0604020202020204" pitchFamily="34" charset="0"/>
            </a:endParaRPr>
          </a:p>
          <a:p>
            <a:pPr>
              <a:buNone/>
            </a:pPr>
            <a:r>
              <a:rPr lang="de-DE" sz="1600" dirty="0">
                <a:latin typeface="Arial" panose="020B0604020202020204" pitchFamily="34" charset="0"/>
                <a:cs typeface="Arial" panose="020B0604020202020204" pitchFamily="34" charset="0"/>
              </a:rPr>
              <a:t>Max wollte in seiner Tasse umrühren.</a:t>
            </a:r>
          </a:p>
          <a:p>
            <a:pPr>
              <a:buNone/>
            </a:pPr>
            <a:endParaRPr lang="de-DE" sz="1600" dirty="0">
              <a:latin typeface="Arial" panose="020B0604020202020204" pitchFamily="34" charset="0"/>
              <a:cs typeface="Arial" panose="020B0604020202020204" pitchFamily="34" charset="0"/>
            </a:endParaRPr>
          </a:p>
          <a:p>
            <a:pPr>
              <a:buNone/>
            </a:pPr>
            <a:r>
              <a:rPr lang="de-DE" sz="1600" dirty="0">
                <a:latin typeface="Arial" panose="020B0604020202020204" pitchFamily="34" charset="0"/>
                <a:cs typeface="Arial" panose="020B0604020202020204" pitchFamily="34" charset="0"/>
              </a:rPr>
              <a:t>Zuerst nahm er den </a:t>
            </a:r>
            <a:r>
              <a:rPr lang="de-DE" sz="1600" b="1" dirty="0">
                <a:latin typeface="Arial" panose="020B0604020202020204" pitchFamily="34" charset="0"/>
                <a:cs typeface="Arial" panose="020B0604020202020204" pitchFamily="34" charset="0"/>
              </a:rPr>
              <a:t>langen Löffel</a:t>
            </a:r>
            <a:r>
              <a:rPr lang="de-DE" sz="1600" dirty="0">
                <a:latin typeface="Arial" panose="020B0604020202020204" pitchFamily="34" charset="0"/>
                <a:cs typeface="Arial" panose="020B0604020202020204" pitchFamily="34" charset="0"/>
              </a:rPr>
              <a:t>.</a:t>
            </a:r>
          </a:p>
          <a:p>
            <a:pPr>
              <a:buNone/>
            </a:pPr>
            <a:r>
              <a:rPr lang="de-DE" sz="1600" dirty="0">
                <a:latin typeface="Arial" panose="020B0604020202020204" pitchFamily="34" charset="0"/>
                <a:cs typeface="Arial" panose="020B0604020202020204" pitchFamily="34" charset="0"/>
              </a:rPr>
              <a:t>Er reichte weit über die Tasse hinaus, und Max konnte schlecht umrühren.</a:t>
            </a:r>
          </a:p>
          <a:p>
            <a:pPr>
              <a:buNone/>
            </a:pPr>
            <a:endParaRPr lang="de-DE" sz="1600" dirty="0">
              <a:latin typeface="Arial" panose="020B0604020202020204" pitchFamily="34" charset="0"/>
              <a:cs typeface="Arial" panose="020B0604020202020204" pitchFamily="34" charset="0"/>
            </a:endParaRPr>
          </a:p>
          <a:p>
            <a:pPr>
              <a:buNone/>
            </a:pPr>
            <a:r>
              <a:rPr lang="de-DE" sz="1600" dirty="0">
                <a:latin typeface="Arial" panose="020B0604020202020204" pitchFamily="34" charset="0"/>
                <a:cs typeface="Arial" panose="020B0604020202020204" pitchFamily="34" charset="0"/>
              </a:rPr>
              <a:t>Dann nahm Max den </a:t>
            </a:r>
            <a:r>
              <a:rPr lang="de-DE" sz="1600" b="1" dirty="0">
                <a:latin typeface="Arial" panose="020B0604020202020204" pitchFamily="34" charset="0"/>
                <a:cs typeface="Arial" panose="020B0604020202020204" pitchFamily="34" charset="0"/>
              </a:rPr>
              <a:t>kurzen Löffel</a:t>
            </a:r>
            <a:r>
              <a:rPr lang="de-DE" sz="1600" dirty="0">
                <a:latin typeface="Arial" panose="020B0604020202020204" pitchFamily="34" charset="0"/>
                <a:cs typeface="Arial" panose="020B0604020202020204" pitchFamily="34" charset="0"/>
              </a:rPr>
              <a:t>.</a:t>
            </a:r>
          </a:p>
          <a:p>
            <a:pPr>
              <a:buNone/>
            </a:pPr>
            <a:r>
              <a:rPr lang="de-DE" sz="1600" dirty="0">
                <a:latin typeface="Arial" panose="020B0604020202020204" pitchFamily="34" charset="0"/>
                <a:cs typeface="Arial" panose="020B0604020202020204" pitchFamily="34" charset="0"/>
              </a:rPr>
              <a:t>Damit konnte er viel besser in der Tasse umrühren.</a:t>
            </a:r>
          </a:p>
        </p:txBody>
      </p:sp>
      <p:graphicFrame>
        <p:nvGraphicFramePr>
          <p:cNvPr id="9" name="Tabelle 8">
            <a:extLst>
              <a:ext uri="{FF2B5EF4-FFF2-40B4-BE49-F238E27FC236}">
                <a16:creationId xmlns:a16="http://schemas.microsoft.com/office/drawing/2014/main" id="{C9814730-A17A-0EBF-F14A-D8BE51A887CC}"/>
              </a:ext>
            </a:extLst>
          </p:cNvPr>
          <p:cNvGraphicFramePr>
            <a:graphicFrameLocks noGrp="1"/>
          </p:cNvGraphicFramePr>
          <p:nvPr>
            <p:extLst>
              <p:ext uri="{D42A27DB-BD31-4B8C-83A1-F6EECF244321}">
                <p14:modId xmlns:p14="http://schemas.microsoft.com/office/powerpoint/2010/main" val="3771000806"/>
              </p:ext>
            </p:extLst>
          </p:nvPr>
        </p:nvGraphicFramePr>
        <p:xfrm>
          <a:off x="-4" y="5501630"/>
          <a:ext cx="3783414" cy="1356360"/>
        </p:xfrm>
        <a:graphic>
          <a:graphicData uri="http://schemas.openxmlformats.org/drawingml/2006/table">
            <a:tbl>
              <a:tblPr firstRow="1" bandRow="1">
                <a:tableStyleId>{5C22544A-7EE6-4342-B048-85BDC9FD1C3A}</a:tableStyleId>
              </a:tblPr>
              <a:tblGrid>
                <a:gridCol w="1891707">
                  <a:extLst>
                    <a:ext uri="{9D8B030D-6E8A-4147-A177-3AD203B41FA5}">
                      <a16:colId xmlns:a16="http://schemas.microsoft.com/office/drawing/2014/main" val="4104092870"/>
                    </a:ext>
                  </a:extLst>
                </a:gridCol>
                <a:gridCol w="1891707">
                  <a:extLst>
                    <a:ext uri="{9D8B030D-6E8A-4147-A177-3AD203B41FA5}">
                      <a16:colId xmlns:a16="http://schemas.microsoft.com/office/drawing/2014/main" val="2749627944"/>
                    </a:ext>
                  </a:extLst>
                </a:gridCol>
              </a:tblGrid>
              <a:tr h="370840">
                <a:tc>
                  <a:txBody>
                    <a:bodyPr/>
                    <a:lstStyle/>
                    <a:p>
                      <a:r>
                        <a:rPr lang="de-DE" sz="1100" dirty="0">
                          <a:latin typeface="Arial" panose="020B0604020202020204" pitchFamily="34" charset="0"/>
                          <a:cs typeface="Arial" panose="020B0604020202020204" pitchFamily="34" charset="0"/>
                        </a:rPr>
                        <a:t>Methodische Überlegungen</a:t>
                      </a:r>
                    </a:p>
                  </a:txBody>
                  <a:tcPr/>
                </a:tc>
                <a:tc>
                  <a:txBody>
                    <a:bodyPr/>
                    <a:lstStyle/>
                    <a:p>
                      <a:r>
                        <a:rPr lang="de-DE" sz="1100" dirty="0">
                          <a:latin typeface="Arial" panose="020B0604020202020204" pitchFamily="34" charset="0"/>
                          <a:cs typeface="Arial" panose="020B0604020202020204" pitchFamily="34" charset="0"/>
                        </a:rPr>
                        <a:t>Material</a:t>
                      </a:r>
                    </a:p>
                  </a:txBody>
                  <a:tcPr/>
                </a:tc>
                <a:extLst>
                  <a:ext uri="{0D108BD9-81ED-4DB2-BD59-A6C34878D82A}">
                    <a16:rowId xmlns:a16="http://schemas.microsoft.com/office/drawing/2014/main" val="3581739261"/>
                  </a:ext>
                </a:extLst>
              </a:tr>
              <a:tr h="370840">
                <a:tc>
                  <a:txBody>
                    <a:bodyPr/>
                    <a:lstStyle/>
                    <a:p>
                      <a:r>
                        <a:rPr lang="de-DE" sz="1100" dirty="0">
                          <a:latin typeface="Arial" panose="020B0604020202020204" pitchFamily="34" charset="0"/>
                          <a:cs typeface="Arial" panose="020B0604020202020204" pitchFamily="34" charset="0"/>
                        </a:rPr>
                        <a:t>Sie nehmen zuerst den kurzen und dann den langen Löffel taktil wahr. Dann folgt der Ablauf wie oben beschrieben.</a:t>
                      </a:r>
                    </a:p>
                  </a:txBody>
                  <a:tcPr/>
                </a:tc>
                <a:tc>
                  <a:txBody>
                    <a:bodyPr/>
                    <a:lstStyle/>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Tasse</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ein kurzer und ein langer Löffel</a:t>
                      </a:r>
                    </a:p>
                  </a:txBody>
                  <a:tcPr/>
                </a:tc>
                <a:extLst>
                  <a:ext uri="{0D108BD9-81ED-4DB2-BD59-A6C34878D82A}">
                    <a16:rowId xmlns:a16="http://schemas.microsoft.com/office/drawing/2014/main" val="1934811630"/>
                  </a:ext>
                </a:extLst>
              </a:tr>
            </a:tbl>
          </a:graphicData>
        </a:graphic>
      </p:graphicFrame>
    </p:spTree>
    <p:extLst>
      <p:ext uri="{BB962C8B-B14F-4D97-AF65-F5344CB8AC3E}">
        <p14:creationId xmlns:p14="http://schemas.microsoft.com/office/powerpoint/2010/main" val="33353515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fik 6">
            <a:extLst>
              <a:ext uri="{FF2B5EF4-FFF2-40B4-BE49-F238E27FC236}">
                <a16:creationId xmlns:a16="http://schemas.microsoft.com/office/drawing/2014/main" id="{0DA27250-0962-E9E2-9AE6-2FB76C07496F}"/>
              </a:ext>
            </a:extLst>
          </p:cNvPr>
          <p:cNvPicPr>
            <a:picLocks noChangeAspect="1"/>
          </p:cNvPicPr>
          <p:nvPr/>
        </p:nvPicPr>
        <p:blipFill>
          <a:blip r:embed="rId2">
            <a:extLst>
              <a:ext uri="{28A0092B-C50C-407E-A947-70E740481C1C}">
                <a14:useLocalDpi xmlns:a14="http://schemas.microsoft.com/office/drawing/2010/main" val="0"/>
              </a:ext>
            </a:extLst>
          </a:blip>
          <a:srcRect t="12970" b="8662"/>
          <a:stretch>
            <a:fillRect/>
          </a:stretch>
        </p:blipFill>
        <p:spPr>
          <a:xfrm>
            <a:off x="2522356" y="10"/>
            <a:ext cx="9669642" cy="6857990"/>
          </a:xfrm>
          <a:prstGeom prst="rect">
            <a:avLst/>
          </a:prstGeom>
        </p:spPr>
      </p:pic>
      <p:sp>
        <p:nvSpPr>
          <p:cNvPr id="19" name="Rectangle 1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feld 2">
            <a:extLst>
              <a:ext uri="{FF2B5EF4-FFF2-40B4-BE49-F238E27FC236}">
                <a16:creationId xmlns:a16="http://schemas.microsoft.com/office/drawing/2014/main" id="{0E515A1E-004F-3CEE-0A21-E34F49BD8073}"/>
              </a:ext>
            </a:extLst>
          </p:cNvPr>
          <p:cNvSpPr txBox="1"/>
          <p:nvPr/>
        </p:nvSpPr>
        <p:spPr>
          <a:xfrm>
            <a:off x="175655" y="192698"/>
            <a:ext cx="4265715" cy="3851102"/>
          </a:xfrm>
          <a:prstGeom prst="rect">
            <a:avLst/>
          </a:prstGeom>
        </p:spPr>
        <p:txBody>
          <a:bodyPr vert="horz" lIns="91440" tIns="45720" rIns="91440" bIns="45720" rtlCol="0">
            <a:normAutofit/>
          </a:bodyPr>
          <a:lstStyle/>
          <a:p>
            <a:pPr>
              <a:lnSpc>
                <a:spcPct val="90000"/>
              </a:lnSpc>
            </a:pPr>
            <a:r>
              <a:rPr lang="en-US" sz="1600" b="1" dirty="0">
                <a:effectLst/>
                <a:latin typeface="Arial" panose="020B0604020202020204" pitchFamily="34" charset="0"/>
                <a:cs typeface="Arial" panose="020B0604020202020204" pitchFamily="34" charset="0"/>
              </a:rPr>
              <a:t>Zeit für die Schule</a:t>
            </a:r>
          </a:p>
          <a:p>
            <a:pPr>
              <a:lnSpc>
                <a:spcPct val="90000"/>
              </a:lnSpc>
            </a:pPr>
            <a:endParaRPr lang="en-US" sz="1600" b="1" dirty="0">
              <a:effectLst/>
              <a:latin typeface="Arial" panose="020B0604020202020204" pitchFamily="34" charset="0"/>
              <a:cs typeface="Arial" panose="020B0604020202020204" pitchFamily="34" charset="0"/>
            </a:endParaRPr>
          </a:p>
          <a:p>
            <a:pPr>
              <a:lnSpc>
                <a:spcPct val="90000"/>
              </a:lnSpc>
            </a:pPr>
            <a:r>
              <a:rPr lang="en-US" sz="1600" dirty="0">
                <a:latin typeface="Arial" panose="020B0604020202020204" pitchFamily="34" charset="0"/>
                <a:cs typeface="Arial" panose="020B0604020202020204" pitchFamily="34" charset="0"/>
              </a:rPr>
              <a:t>Nun war es Zeit, zur Schule zu gehen.</a:t>
            </a:r>
          </a:p>
          <a:p>
            <a:pPr>
              <a:lnSpc>
                <a:spcPct val="90000"/>
              </a:lnSpc>
            </a:pPr>
            <a:r>
              <a:rPr lang="en-US" sz="1600" dirty="0">
                <a:latin typeface="Arial" panose="020B0604020202020204" pitchFamily="34" charset="0"/>
                <a:cs typeface="Arial" panose="020B0604020202020204" pitchFamily="34" charset="0"/>
              </a:rPr>
              <a:t>Max nahm einen </a:t>
            </a:r>
            <a:r>
              <a:rPr lang="en-US" sz="1600" b="1" dirty="0">
                <a:latin typeface="Arial" panose="020B0604020202020204" pitchFamily="34" charset="0"/>
                <a:cs typeface="Arial" panose="020B0604020202020204" pitchFamily="34" charset="0"/>
              </a:rPr>
              <a:t>kurzen Strumpf</a:t>
            </a:r>
            <a:r>
              <a:rPr lang="en-US" sz="1600" dirty="0">
                <a:latin typeface="Arial" panose="020B0604020202020204" pitchFamily="34" charset="0"/>
                <a:cs typeface="Arial" panose="020B0604020202020204" pitchFamily="34" charset="0"/>
              </a:rPr>
              <a:t> in die Hand, dann einen </a:t>
            </a:r>
            <a:r>
              <a:rPr lang="en-US" sz="1600" b="1" dirty="0">
                <a:latin typeface="Arial" panose="020B0604020202020204" pitchFamily="34" charset="0"/>
                <a:cs typeface="Arial" panose="020B0604020202020204" pitchFamily="34" charset="0"/>
              </a:rPr>
              <a:t>langen </a:t>
            </a:r>
            <a:r>
              <a:rPr lang="en-US" sz="1600" dirty="0">
                <a:latin typeface="Arial" panose="020B0604020202020204" pitchFamily="34" charset="0"/>
                <a:cs typeface="Arial" panose="020B0604020202020204" pitchFamily="34" charset="0"/>
              </a:rPr>
              <a:t>und schaute  anschließend beide Strümpfe an.</a:t>
            </a:r>
          </a:p>
          <a:p>
            <a:pPr>
              <a:lnSpc>
                <a:spcPct val="90000"/>
              </a:lnSpc>
            </a:pPr>
            <a:br>
              <a:rPr lang="en-US" sz="1600" dirty="0">
                <a:latin typeface="Arial" panose="020B0604020202020204" pitchFamily="34" charset="0"/>
                <a:cs typeface="Arial" panose="020B0604020202020204" pitchFamily="34" charset="0"/>
              </a:rPr>
            </a:br>
            <a:r>
              <a:rPr lang="en-US" sz="1600" b="1" dirty="0">
                <a:latin typeface="Arial" panose="020B0604020202020204" pitchFamily="34" charset="0"/>
                <a:cs typeface="Arial" panose="020B0604020202020204" pitchFamily="34" charset="0"/>
              </a:rPr>
              <a:t>„Der kurze Strumpf passt besser unter meine Hose“,</a:t>
            </a:r>
            <a:r>
              <a:rPr lang="en-US" sz="1600" dirty="0">
                <a:latin typeface="Arial" panose="020B0604020202020204" pitchFamily="34" charset="0"/>
                <a:cs typeface="Arial" panose="020B0604020202020204" pitchFamily="34" charset="0"/>
              </a:rPr>
              <a:t> dachte Max.</a:t>
            </a:r>
          </a:p>
          <a:p>
            <a:pPr>
              <a:lnSpc>
                <a:spcPct val="90000"/>
              </a:lnSpc>
            </a:pPr>
            <a:endParaRPr lang="en-US" sz="1600" dirty="0">
              <a:latin typeface="Arial" panose="020B0604020202020204" pitchFamily="34" charset="0"/>
              <a:cs typeface="Arial" panose="020B0604020202020204" pitchFamily="34" charset="0"/>
            </a:endParaRPr>
          </a:p>
          <a:p>
            <a:pPr>
              <a:lnSpc>
                <a:spcPct val="90000"/>
              </a:lnSpc>
            </a:pPr>
            <a:r>
              <a:rPr lang="en-US" sz="1600" dirty="0">
                <a:latin typeface="Arial" panose="020B0604020202020204" pitchFamily="34" charset="0"/>
                <a:cs typeface="Arial" panose="020B0604020202020204" pitchFamily="34" charset="0"/>
              </a:rPr>
              <a:t>Er zog den </a:t>
            </a:r>
            <a:r>
              <a:rPr lang="en-US" sz="1600" b="1" dirty="0">
                <a:latin typeface="Arial" panose="020B0604020202020204" pitchFamily="34" charset="0"/>
                <a:cs typeface="Arial" panose="020B0604020202020204" pitchFamily="34" charset="0"/>
              </a:rPr>
              <a:t>kurzen</a:t>
            </a:r>
            <a:r>
              <a:rPr lang="en-US" sz="1600" dirty="0">
                <a:latin typeface="Arial" panose="020B0604020202020204" pitchFamily="34" charset="0"/>
                <a:cs typeface="Arial" panose="020B0604020202020204" pitchFamily="34" charset="0"/>
              </a:rPr>
              <a:t> an, schlüpfte in seine </a:t>
            </a:r>
            <a:r>
              <a:rPr lang="en-US" sz="1600" b="1" dirty="0">
                <a:latin typeface="Arial" panose="020B0604020202020204" pitchFamily="34" charset="0"/>
                <a:cs typeface="Arial" panose="020B0604020202020204" pitchFamily="34" charset="0"/>
              </a:rPr>
              <a:t>Hose</a:t>
            </a:r>
            <a:r>
              <a:rPr lang="en-US" sz="1600" dirty="0">
                <a:latin typeface="Arial" panose="020B0604020202020204" pitchFamily="34" charset="0"/>
                <a:cs typeface="Arial" panose="020B0604020202020204" pitchFamily="34" charset="0"/>
              </a:rPr>
              <a:t> und zog seine </a:t>
            </a:r>
            <a:r>
              <a:rPr lang="en-US" sz="1600" b="1" dirty="0">
                <a:latin typeface="Arial" panose="020B0604020202020204" pitchFamily="34" charset="0"/>
                <a:cs typeface="Arial" panose="020B0604020202020204" pitchFamily="34" charset="0"/>
              </a:rPr>
              <a:t>Jacke</a:t>
            </a:r>
            <a:r>
              <a:rPr lang="en-US" sz="1600" dirty="0">
                <a:latin typeface="Arial" panose="020B0604020202020204" pitchFamily="34" charset="0"/>
                <a:cs typeface="Arial" panose="020B0604020202020204" pitchFamily="34" charset="0"/>
              </a:rPr>
              <a:t> an.</a:t>
            </a:r>
          </a:p>
          <a:p>
            <a:pPr indent="-228600">
              <a:lnSpc>
                <a:spcPct val="90000"/>
              </a:lnSpc>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a:lnSpc>
                <a:spcPct val="90000"/>
              </a:lnSpc>
            </a:pPr>
            <a:r>
              <a:rPr lang="en-US" sz="1600" dirty="0">
                <a:latin typeface="Arial" panose="020B0604020202020204" pitchFamily="34" charset="0"/>
                <a:cs typeface="Arial" panose="020B0604020202020204" pitchFamily="34" charset="0"/>
              </a:rPr>
              <a:t>Draußen wartete schon der Schulbus.</a:t>
            </a:r>
          </a:p>
          <a:p>
            <a:pPr>
              <a:lnSpc>
                <a:spcPct val="90000"/>
              </a:lnSpc>
            </a:pPr>
            <a:r>
              <a:rPr lang="en-US" sz="1600" b="1" dirty="0">
                <a:latin typeface="Arial" panose="020B0604020202020204" pitchFamily="34" charset="0"/>
                <a:cs typeface="Arial" panose="020B0604020202020204" pitchFamily="34" charset="0"/>
              </a:rPr>
              <a:t>Brumm, brumm</a:t>
            </a:r>
          </a:p>
          <a:p>
            <a:pPr>
              <a:lnSpc>
                <a:spcPct val="90000"/>
              </a:lnSpc>
            </a:pPr>
            <a:endParaRPr lang="en-US" sz="1600" dirty="0">
              <a:latin typeface="Arial" panose="020B0604020202020204" pitchFamily="34" charset="0"/>
              <a:cs typeface="Arial" panose="020B0604020202020204" pitchFamily="34" charset="0"/>
            </a:endParaRPr>
          </a:p>
          <a:p>
            <a:pPr>
              <a:lnSpc>
                <a:spcPct val="90000"/>
              </a:lnSpc>
            </a:pPr>
            <a:r>
              <a:rPr lang="en-US" sz="1600" dirty="0">
                <a:latin typeface="Arial" panose="020B0604020202020204" pitchFamily="34" charset="0"/>
                <a:cs typeface="Arial" panose="020B0604020202020204" pitchFamily="34" charset="0"/>
              </a:rPr>
              <a:t>Max stieg ein und fuhr zur Schule.</a:t>
            </a:r>
          </a:p>
          <a:p>
            <a:pPr indent="-228600">
              <a:lnSpc>
                <a:spcPct val="90000"/>
              </a:lnSpc>
              <a:spcBef>
                <a:spcPts val="800"/>
              </a:spcBef>
              <a:spcAft>
                <a:spcPts val="400"/>
              </a:spcAft>
              <a:buFont typeface="Arial" panose="020B0604020202020204" pitchFamily="34" charset="0"/>
              <a:buChar char="•"/>
            </a:pPr>
            <a:endParaRPr lang="en-US" sz="1600" b="1" dirty="0">
              <a:effectLst/>
            </a:endParaRPr>
          </a:p>
        </p:txBody>
      </p:sp>
      <p:graphicFrame>
        <p:nvGraphicFramePr>
          <p:cNvPr id="9" name="Tabelle 8">
            <a:extLst>
              <a:ext uri="{FF2B5EF4-FFF2-40B4-BE49-F238E27FC236}">
                <a16:creationId xmlns:a16="http://schemas.microsoft.com/office/drawing/2014/main" id="{2ED51595-E874-CF37-74D0-3D8E07C1C3F4}"/>
              </a:ext>
            </a:extLst>
          </p:cNvPr>
          <p:cNvGraphicFramePr>
            <a:graphicFrameLocks noGrp="1"/>
          </p:cNvGraphicFramePr>
          <p:nvPr>
            <p:extLst>
              <p:ext uri="{D42A27DB-BD31-4B8C-83A1-F6EECF244321}">
                <p14:modId xmlns:p14="http://schemas.microsoft.com/office/powerpoint/2010/main" val="421151583"/>
              </p:ext>
            </p:extLst>
          </p:nvPr>
        </p:nvGraphicFramePr>
        <p:xfrm>
          <a:off x="0" y="4216401"/>
          <a:ext cx="4441370" cy="2641600"/>
        </p:xfrm>
        <a:graphic>
          <a:graphicData uri="http://schemas.openxmlformats.org/drawingml/2006/table">
            <a:tbl>
              <a:tblPr firstRow="1" bandRow="1">
                <a:tableStyleId>{5C22544A-7EE6-4342-B048-85BDC9FD1C3A}</a:tableStyleId>
              </a:tblPr>
              <a:tblGrid>
                <a:gridCol w="2220685">
                  <a:extLst>
                    <a:ext uri="{9D8B030D-6E8A-4147-A177-3AD203B41FA5}">
                      <a16:colId xmlns:a16="http://schemas.microsoft.com/office/drawing/2014/main" val="4104092870"/>
                    </a:ext>
                  </a:extLst>
                </a:gridCol>
                <a:gridCol w="2220685">
                  <a:extLst>
                    <a:ext uri="{9D8B030D-6E8A-4147-A177-3AD203B41FA5}">
                      <a16:colId xmlns:a16="http://schemas.microsoft.com/office/drawing/2014/main" val="2749627944"/>
                    </a:ext>
                  </a:extLst>
                </a:gridCol>
              </a:tblGrid>
              <a:tr h="370840">
                <a:tc>
                  <a:txBody>
                    <a:bodyPr/>
                    <a:lstStyle/>
                    <a:p>
                      <a:r>
                        <a:rPr lang="de-DE" sz="1100" dirty="0">
                          <a:latin typeface="Arial" panose="020B0604020202020204" pitchFamily="34" charset="0"/>
                          <a:cs typeface="Arial" panose="020B0604020202020204" pitchFamily="34" charset="0"/>
                        </a:rPr>
                        <a:t>Methodische Überlegungen</a:t>
                      </a:r>
                    </a:p>
                  </a:txBody>
                  <a:tcPr/>
                </a:tc>
                <a:tc>
                  <a:txBody>
                    <a:bodyPr/>
                    <a:lstStyle/>
                    <a:p>
                      <a:r>
                        <a:rPr lang="de-DE" sz="1100" dirty="0">
                          <a:latin typeface="Arial" panose="020B0604020202020204" pitchFamily="34" charset="0"/>
                          <a:cs typeface="Arial" panose="020B0604020202020204" pitchFamily="34" charset="0"/>
                        </a:rPr>
                        <a:t>Material</a:t>
                      </a:r>
                    </a:p>
                  </a:txBody>
                  <a:tcPr/>
                </a:tc>
                <a:extLst>
                  <a:ext uri="{0D108BD9-81ED-4DB2-BD59-A6C34878D82A}">
                    <a16:rowId xmlns:a16="http://schemas.microsoft.com/office/drawing/2014/main" val="3581739261"/>
                  </a:ext>
                </a:extLst>
              </a:tr>
              <a:tr h="370840">
                <a:tc>
                  <a:txBody>
                    <a:bodyPr/>
                    <a:lstStyle/>
                    <a:p>
                      <a:r>
                        <a:rPr lang="de-DE" sz="1100" dirty="0">
                          <a:latin typeface="Arial" panose="020B0604020202020204" pitchFamily="34" charset="0"/>
                          <a:cs typeface="Arial" panose="020B0604020202020204" pitchFamily="34" charset="0"/>
                        </a:rPr>
                        <a:t>Sie nehmen den kurzen und langen Strumpf taktil wahr. Diese können auch anschließend, wenn die Schüler: innen Orthesen tragen, auf die Schuhe gelegt werden. Auch die Hose wird nur auf die Beine gelegt. Die Jacke kann umgelegt werden </a:t>
                      </a:r>
                    </a:p>
                    <a:p>
                      <a:r>
                        <a:rPr lang="de-DE" sz="1100" dirty="0">
                          <a:latin typeface="Arial" panose="020B0604020202020204" pitchFamily="34" charset="0"/>
                          <a:cs typeface="Arial" panose="020B0604020202020204" pitchFamily="34" charset="0"/>
                        </a:rPr>
                        <a:t>Die Geräusche werden auf einen BIGmack aufgenommen und von den Schülern und Schülerinnen ausgelöst. </a:t>
                      </a:r>
                    </a:p>
                  </a:txBody>
                  <a:tcPr/>
                </a:tc>
                <a:tc>
                  <a:txBody>
                    <a:bodyPr/>
                    <a:lstStyle/>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kurze und lange Strümpfe</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Hose</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Jacke</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BIGmack</a:t>
                      </a:r>
                    </a:p>
                  </a:txBody>
                  <a:tcPr/>
                </a:tc>
                <a:extLst>
                  <a:ext uri="{0D108BD9-81ED-4DB2-BD59-A6C34878D82A}">
                    <a16:rowId xmlns:a16="http://schemas.microsoft.com/office/drawing/2014/main" val="1934811630"/>
                  </a:ext>
                </a:extLst>
              </a:tr>
            </a:tbl>
          </a:graphicData>
        </a:graphic>
      </p:graphicFrame>
    </p:spTree>
    <p:extLst>
      <p:ext uri="{BB962C8B-B14F-4D97-AF65-F5344CB8AC3E}">
        <p14:creationId xmlns:p14="http://schemas.microsoft.com/office/powerpoint/2010/main" val="40543034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fik 4">
            <a:extLst>
              <a:ext uri="{FF2B5EF4-FFF2-40B4-BE49-F238E27FC236}">
                <a16:creationId xmlns:a16="http://schemas.microsoft.com/office/drawing/2014/main" id="{C455C843-4299-D5C7-8C3F-82AE663FFD04}"/>
              </a:ext>
            </a:extLst>
          </p:cNvPr>
          <p:cNvPicPr>
            <a:picLocks noChangeAspect="1"/>
          </p:cNvPicPr>
          <p:nvPr/>
        </p:nvPicPr>
        <p:blipFill>
          <a:blip r:embed="rId2">
            <a:extLst>
              <a:ext uri="{28A0092B-C50C-407E-A947-70E740481C1C}">
                <a14:useLocalDpi xmlns:a14="http://schemas.microsoft.com/office/drawing/2010/main" val="0"/>
              </a:ext>
            </a:extLst>
          </a:blip>
          <a:srcRect l="6174" r="14515"/>
          <a:stretch>
            <a:fillRect/>
          </a:stretch>
        </p:blipFill>
        <p:spPr>
          <a:xfrm>
            <a:off x="2522356"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feld 2">
            <a:extLst>
              <a:ext uri="{FF2B5EF4-FFF2-40B4-BE49-F238E27FC236}">
                <a16:creationId xmlns:a16="http://schemas.microsoft.com/office/drawing/2014/main" id="{2109B845-D5C3-92C7-78E9-F53BC7ADE40F}"/>
              </a:ext>
            </a:extLst>
          </p:cNvPr>
          <p:cNvSpPr txBox="1"/>
          <p:nvPr/>
        </p:nvSpPr>
        <p:spPr>
          <a:xfrm>
            <a:off x="410690" y="688529"/>
            <a:ext cx="3733798" cy="3290618"/>
          </a:xfrm>
          <a:prstGeom prst="rect">
            <a:avLst/>
          </a:prstGeom>
        </p:spPr>
        <p:txBody>
          <a:bodyPr vert="horz" lIns="91440" tIns="45720" rIns="91440" bIns="45720" rtlCol="0">
            <a:normAutofit/>
          </a:bodyPr>
          <a:lstStyle/>
          <a:p>
            <a:pPr>
              <a:lnSpc>
                <a:spcPct val="90000"/>
              </a:lnSpc>
              <a:spcBef>
                <a:spcPts val="1800"/>
              </a:spcBef>
              <a:spcAft>
                <a:spcPts val="400"/>
              </a:spcAft>
            </a:pPr>
            <a:r>
              <a:rPr lang="en-US" sz="1300" b="1" dirty="0">
                <a:effectLst/>
              </a:rPr>
              <a:t> </a:t>
            </a:r>
            <a:r>
              <a:rPr lang="en-US" sz="1600" b="1" dirty="0">
                <a:effectLst/>
                <a:latin typeface="Arial" panose="020B0604020202020204" pitchFamily="34" charset="0"/>
                <a:cs typeface="Arial" panose="020B0604020202020204" pitchFamily="34" charset="0"/>
              </a:rPr>
              <a:t>Der Schulweg</a:t>
            </a:r>
            <a:endParaRPr lang="en-US" sz="1600" b="1" dirty="0">
              <a:latin typeface="Arial" panose="020B0604020202020204" pitchFamily="34" charset="0"/>
              <a:cs typeface="Arial" panose="020B0604020202020204" pitchFamily="34" charset="0"/>
            </a:endParaRPr>
          </a:p>
          <a:p>
            <a:pPr>
              <a:lnSpc>
                <a:spcPct val="90000"/>
              </a:lnSpc>
              <a:spcBef>
                <a:spcPts val="1800"/>
              </a:spcBef>
              <a:spcAft>
                <a:spcPts val="400"/>
              </a:spcAft>
            </a:pPr>
            <a:endParaRPr lang="en-US" sz="1600" b="1" dirty="0">
              <a:latin typeface="Arial" panose="020B0604020202020204" pitchFamily="34" charset="0"/>
              <a:cs typeface="Arial" panose="020B0604020202020204" pitchFamily="34" charset="0"/>
            </a:endParaRPr>
          </a:p>
          <a:p>
            <a:pPr>
              <a:lnSpc>
                <a:spcPct val="90000"/>
              </a:lnSpc>
              <a:spcBef>
                <a:spcPts val="1800"/>
              </a:spcBef>
              <a:spcAft>
                <a:spcPts val="400"/>
              </a:spcAft>
            </a:pPr>
            <a:r>
              <a:rPr lang="en-US" sz="1600" dirty="0">
                <a:effectLst/>
                <a:latin typeface="Arial" panose="020B0604020202020204" pitchFamily="34" charset="0"/>
                <a:cs typeface="Arial" panose="020B0604020202020204" pitchFamily="34" charset="0"/>
              </a:rPr>
              <a:t>Heute nahm der Bus zuerst einen </a:t>
            </a:r>
            <a:r>
              <a:rPr lang="en-US" sz="1600" b="1" dirty="0">
                <a:effectLst/>
                <a:latin typeface="Arial" panose="020B0604020202020204" pitchFamily="34" charset="0"/>
                <a:cs typeface="Arial" panose="020B0604020202020204" pitchFamily="34" charset="0"/>
              </a:rPr>
              <a:t>kurzen Weg</a:t>
            </a:r>
            <a:r>
              <a:rPr lang="en-US" sz="1600" dirty="0">
                <a:effectLst/>
                <a:latin typeface="Arial" panose="020B0604020202020204" pitchFamily="34" charset="0"/>
                <a:cs typeface="Arial" panose="020B0604020202020204" pitchFamily="34" charset="0"/>
              </a:rPr>
              <a:t>.</a:t>
            </a: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Die Fahrt dauerte nicht lange. Schon bald </a:t>
            </a:r>
            <a:r>
              <a:rPr lang="en-US" sz="1600" dirty="0">
                <a:latin typeface="Arial" panose="020B0604020202020204" pitchFamily="34" charset="0"/>
                <a:cs typeface="Arial" panose="020B0604020202020204" pitchFamily="34" charset="0"/>
              </a:rPr>
              <a:t>war</a:t>
            </a:r>
            <a:r>
              <a:rPr lang="en-US" sz="1600" dirty="0">
                <a:effectLst/>
                <a:latin typeface="Arial" panose="020B0604020202020204" pitchFamily="34" charset="0"/>
                <a:cs typeface="Arial" panose="020B0604020202020204" pitchFamily="34" charset="0"/>
              </a:rPr>
              <a:t> Max an der Schule.</a:t>
            </a: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Am Nachmittag wurde Max auf einem anderen Weg zurückgefahren. </a:t>
            </a: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Dieser </a:t>
            </a:r>
            <a:r>
              <a:rPr lang="en-US" sz="1600" b="1" dirty="0">
                <a:effectLst/>
                <a:latin typeface="Arial" panose="020B0604020202020204" pitchFamily="34" charset="0"/>
                <a:cs typeface="Arial" panose="020B0604020202020204" pitchFamily="34" charset="0"/>
              </a:rPr>
              <a:t>Weg war viel länger</a:t>
            </a:r>
            <a:r>
              <a:rPr lang="en-US" sz="1600" dirty="0">
                <a:effectLst/>
                <a:latin typeface="Arial" panose="020B0604020202020204" pitchFamily="34" charset="0"/>
                <a:cs typeface="Arial" panose="020B0604020202020204" pitchFamily="34" charset="0"/>
              </a:rPr>
              <a:t>.</a:t>
            </a:r>
          </a:p>
        </p:txBody>
      </p:sp>
      <p:graphicFrame>
        <p:nvGraphicFramePr>
          <p:cNvPr id="7" name="Tabelle 6">
            <a:extLst>
              <a:ext uri="{FF2B5EF4-FFF2-40B4-BE49-F238E27FC236}">
                <a16:creationId xmlns:a16="http://schemas.microsoft.com/office/drawing/2014/main" id="{E9803BF3-D8C2-23D8-5707-8C7D6E1152F2}"/>
              </a:ext>
            </a:extLst>
          </p:cNvPr>
          <p:cNvGraphicFramePr>
            <a:graphicFrameLocks noGrp="1"/>
          </p:cNvGraphicFramePr>
          <p:nvPr>
            <p:extLst>
              <p:ext uri="{D42A27DB-BD31-4B8C-83A1-F6EECF244321}">
                <p14:modId xmlns:p14="http://schemas.microsoft.com/office/powerpoint/2010/main" val="1402129823"/>
              </p:ext>
            </p:extLst>
          </p:nvPr>
        </p:nvGraphicFramePr>
        <p:xfrm>
          <a:off x="0" y="4551670"/>
          <a:ext cx="4144488" cy="2306320"/>
        </p:xfrm>
        <a:graphic>
          <a:graphicData uri="http://schemas.openxmlformats.org/drawingml/2006/table">
            <a:tbl>
              <a:tblPr firstRow="1" bandRow="1">
                <a:tableStyleId>{5C22544A-7EE6-4342-B048-85BDC9FD1C3A}</a:tableStyleId>
              </a:tblPr>
              <a:tblGrid>
                <a:gridCol w="2072244">
                  <a:extLst>
                    <a:ext uri="{9D8B030D-6E8A-4147-A177-3AD203B41FA5}">
                      <a16:colId xmlns:a16="http://schemas.microsoft.com/office/drawing/2014/main" val="4104092870"/>
                    </a:ext>
                  </a:extLst>
                </a:gridCol>
                <a:gridCol w="2072244">
                  <a:extLst>
                    <a:ext uri="{9D8B030D-6E8A-4147-A177-3AD203B41FA5}">
                      <a16:colId xmlns:a16="http://schemas.microsoft.com/office/drawing/2014/main" val="2749627944"/>
                    </a:ext>
                  </a:extLst>
                </a:gridCol>
              </a:tblGrid>
              <a:tr h="370840">
                <a:tc>
                  <a:txBody>
                    <a:bodyPr/>
                    <a:lstStyle/>
                    <a:p>
                      <a:r>
                        <a:rPr lang="de-DE" sz="1100" dirty="0">
                          <a:latin typeface="Arial" panose="020B0604020202020204" pitchFamily="34" charset="0"/>
                          <a:cs typeface="Arial" panose="020B0604020202020204" pitchFamily="34" charset="0"/>
                        </a:rPr>
                        <a:t>Methodische Überlegungen</a:t>
                      </a:r>
                    </a:p>
                  </a:txBody>
                  <a:tcPr/>
                </a:tc>
                <a:tc>
                  <a:txBody>
                    <a:bodyPr/>
                    <a:lstStyle/>
                    <a:p>
                      <a:r>
                        <a:rPr lang="de-DE" sz="1100" dirty="0">
                          <a:latin typeface="Arial" panose="020B0604020202020204" pitchFamily="34" charset="0"/>
                          <a:cs typeface="Arial" panose="020B0604020202020204" pitchFamily="34" charset="0"/>
                        </a:rPr>
                        <a:t>Material</a:t>
                      </a:r>
                    </a:p>
                  </a:txBody>
                  <a:tcPr/>
                </a:tc>
                <a:extLst>
                  <a:ext uri="{0D108BD9-81ED-4DB2-BD59-A6C34878D82A}">
                    <a16:rowId xmlns:a16="http://schemas.microsoft.com/office/drawing/2014/main" val="3581739261"/>
                  </a:ext>
                </a:extLst>
              </a:tr>
              <a:tr h="370840">
                <a:tc>
                  <a:txBody>
                    <a:bodyPr/>
                    <a:lstStyle/>
                    <a:p>
                      <a:r>
                        <a:rPr lang="de-DE" sz="1100" dirty="0">
                          <a:latin typeface="Arial" panose="020B0604020202020204" pitchFamily="34" charset="0"/>
                          <a:cs typeface="Arial" panose="020B0604020202020204" pitchFamily="34" charset="0"/>
                        </a:rPr>
                        <a:t>Die Schüler:innen werden auf dem Flur ein kurzes Stück geschoben (oder gehen) und dann ein langes. Die Szene kann auch gespielt werden, indem die Schüler:innen in einen imaginären Bus steigen und über den Flur fahren. Dazu können brummende Laute mit dem BIGmack ausgelöst werden. </a:t>
                      </a:r>
                    </a:p>
                  </a:txBody>
                  <a:tcPr/>
                </a:tc>
                <a:tc>
                  <a:txBody>
                    <a:bodyPr/>
                    <a:lstStyle/>
                    <a:p>
                      <a:r>
                        <a:rPr lang="de-DE" sz="1100" dirty="0">
                          <a:latin typeface="Arial" panose="020B0604020202020204" pitchFamily="34" charset="0"/>
                          <a:cs typeface="Arial" panose="020B0604020202020204" pitchFamily="34" charset="0"/>
                        </a:rPr>
                        <a:t>BIGmack </a:t>
                      </a:r>
                    </a:p>
                  </a:txBody>
                  <a:tcPr/>
                </a:tc>
                <a:extLst>
                  <a:ext uri="{0D108BD9-81ED-4DB2-BD59-A6C34878D82A}">
                    <a16:rowId xmlns:a16="http://schemas.microsoft.com/office/drawing/2014/main" val="1934811630"/>
                  </a:ext>
                </a:extLst>
              </a:tr>
            </a:tbl>
          </a:graphicData>
        </a:graphic>
      </p:graphicFrame>
    </p:spTree>
    <p:extLst>
      <p:ext uri="{BB962C8B-B14F-4D97-AF65-F5344CB8AC3E}">
        <p14:creationId xmlns:p14="http://schemas.microsoft.com/office/powerpoint/2010/main" val="21641767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fik 8">
            <a:extLst>
              <a:ext uri="{FF2B5EF4-FFF2-40B4-BE49-F238E27FC236}">
                <a16:creationId xmlns:a16="http://schemas.microsoft.com/office/drawing/2014/main" id="{12E47B9E-C8C2-357B-E2DC-A24C06DA6FC8}"/>
              </a:ext>
            </a:extLst>
          </p:cNvPr>
          <p:cNvPicPr>
            <a:picLocks noChangeAspect="1"/>
          </p:cNvPicPr>
          <p:nvPr/>
        </p:nvPicPr>
        <p:blipFill>
          <a:blip r:embed="rId2">
            <a:extLst>
              <a:ext uri="{28A0092B-C50C-407E-A947-70E740481C1C}">
                <a14:useLocalDpi xmlns:a14="http://schemas.microsoft.com/office/drawing/2010/main" val="0"/>
              </a:ext>
            </a:extLst>
          </a:blip>
          <a:srcRect b="21632"/>
          <a:stretch>
            <a:fillRect/>
          </a:stretch>
        </p:blipFill>
        <p:spPr>
          <a:xfrm>
            <a:off x="2522356" y="10"/>
            <a:ext cx="9669642" cy="6857990"/>
          </a:xfrm>
          <a:prstGeom prst="rect">
            <a:avLst/>
          </a:prstGeom>
        </p:spPr>
      </p:pic>
      <p:sp>
        <p:nvSpPr>
          <p:cNvPr id="19" name="Rectangle 1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feld 6">
            <a:extLst>
              <a:ext uri="{FF2B5EF4-FFF2-40B4-BE49-F238E27FC236}">
                <a16:creationId xmlns:a16="http://schemas.microsoft.com/office/drawing/2014/main" id="{1FD550C7-92EB-E078-A0C3-3FC30CBA86BE}"/>
              </a:ext>
            </a:extLst>
          </p:cNvPr>
          <p:cNvSpPr txBox="1"/>
          <p:nvPr/>
        </p:nvSpPr>
        <p:spPr>
          <a:xfrm>
            <a:off x="306285" y="120113"/>
            <a:ext cx="3707575" cy="4319878"/>
          </a:xfrm>
          <a:prstGeom prst="rect">
            <a:avLst/>
          </a:prstGeom>
        </p:spPr>
        <p:txBody>
          <a:bodyPr vert="horz" lIns="91440" tIns="45720" rIns="91440" bIns="45720" rtlCol="0">
            <a:noAutofit/>
          </a:bodyPr>
          <a:lstStyle/>
          <a:p>
            <a:pPr>
              <a:lnSpc>
                <a:spcPct val="90000"/>
              </a:lnSpc>
              <a:spcAft>
                <a:spcPts val="600"/>
              </a:spcAft>
            </a:pPr>
            <a:r>
              <a:rPr lang="en-US" sz="1600" b="1" dirty="0">
                <a:latin typeface="Arial" panose="020B0604020202020204" pitchFamily="34" charset="0"/>
                <a:cs typeface="Arial" panose="020B0604020202020204" pitchFamily="34" charset="0"/>
              </a:rPr>
              <a:t>In der Schule</a:t>
            </a:r>
          </a:p>
          <a:p>
            <a:pPr>
              <a:lnSpc>
                <a:spcPct val="90000"/>
              </a:lnSpc>
              <a:spcAft>
                <a:spcPts val="600"/>
              </a:spcAft>
            </a:pPr>
            <a:endParaRPr lang="en-US" sz="1600" b="1" dirty="0">
              <a:latin typeface="Arial" panose="020B0604020202020204" pitchFamily="34" charset="0"/>
              <a:cs typeface="Arial" panose="020B0604020202020204" pitchFamily="34" charset="0"/>
            </a:endParaRPr>
          </a:p>
          <a:p>
            <a:pPr indent="-228600">
              <a:lnSpc>
                <a:spcPct val="90000"/>
              </a:lnSpc>
              <a:spcAft>
                <a:spcPts val="600"/>
              </a:spcAft>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a:lnSpc>
                <a:spcPct val="90000"/>
              </a:lnSpc>
              <a:spcAft>
                <a:spcPts val="600"/>
              </a:spcAft>
            </a:pPr>
            <a:r>
              <a:rPr lang="en-US" sz="1600" dirty="0">
                <a:latin typeface="Arial" panose="020B0604020202020204" pitchFamily="34" charset="0"/>
                <a:cs typeface="Arial" panose="020B0604020202020204" pitchFamily="34" charset="0"/>
              </a:rPr>
              <a:t>Max kam in seinen Klassenraum, wo ihn seine Lehrerin begrüßte.</a:t>
            </a:r>
          </a:p>
          <a:p>
            <a:pPr>
              <a:lnSpc>
                <a:spcPct val="90000"/>
              </a:lnSpc>
              <a:spcAft>
                <a:spcPts val="600"/>
              </a:spcAft>
            </a:pPr>
            <a:endParaRPr lang="en-US" sz="1600" dirty="0">
              <a:latin typeface="Arial" panose="020B0604020202020204" pitchFamily="34" charset="0"/>
              <a:cs typeface="Arial" panose="020B0604020202020204" pitchFamily="34" charset="0"/>
            </a:endParaRPr>
          </a:p>
          <a:p>
            <a:pPr>
              <a:lnSpc>
                <a:spcPct val="90000"/>
              </a:lnSpc>
              <a:spcAft>
                <a:spcPts val="600"/>
              </a:spcAft>
            </a:pPr>
            <a:r>
              <a:rPr lang="en-US" sz="1600" dirty="0">
                <a:latin typeface="Arial" panose="020B0604020202020204" pitchFamily="34" charset="0"/>
                <a:cs typeface="Arial" panose="020B0604020202020204" pitchFamily="34" charset="0"/>
              </a:rPr>
              <a:t>„Guten Morgen, Max“, sagte sie.</a:t>
            </a:r>
          </a:p>
          <a:p>
            <a:pPr>
              <a:lnSpc>
                <a:spcPct val="90000"/>
              </a:lnSpc>
              <a:spcAft>
                <a:spcPts val="600"/>
              </a:spcAft>
            </a:pPr>
            <a:endParaRPr lang="en-US" sz="1600" dirty="0">
              <a:latin typeface="Arial" panose="020B0604020202020204" pitchFamily="34" charset="0"/>
              <a:cs typeface="Arial" panose="020B0604020202020204" pitchFamily="34" charset="0"/>
            </a:endParaRPr>
          </a:p>
          <a:p>
            <a:pPr>
              <a:lnSpc>
                <a:spcPct val="90000"/>
              </a:lnSpc>
              <a:spcAft>
                <a:spcPts val="600"/>
              </a:spcAft>
            </a:pPr>
            <a:r>
              <a:rPr lang="en-US" sz="1600" dirty="0">
                <a:latin typeface="Arial" panose="020B0604020202020204" pitchFamily="34" charset="0"/>
                <a:cs typeface="Arial" panose="020B0604020202020204" pitchFamily="34" charset="0"/>
              </a:rPr>
              <a:t>Auf dem Tisch lagen zwei </a:t>
            </a:r>
            <a:r>
              <a:rPr lang="en-US" sz="1600" b="1" dirty="0">
                <a:latin typeface="Arial" panose="020B0604020202020204" pitchFamily="34" charset="0"/>
                <a:cs typeface="Arial" panose="020B0604020202020204" pitchFamily="34" charset="0"/>
              </a:rPr>
              <a:t>Stifte</a:t>
            </a:r>
            <a:r>
              <a:rPr lang="en-US" sz="1600" dirty="0">
                <a:latin typeface="Arial" panose="020B0604020202020204" pitchFamily="34" charset="0"/>
                <a:cs typeface="Arial" panose="020B0604020202020204" pitchFamily="34" charset="0"/>
              </a:rPr>
              <a:t>.</a:t>
            </a:r>
            <a:br>
              <a:rPr lang="en-US" sz="1600" dirty="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Einer war </a:t>
            </a:r>
            <a:r>
              <a:rPr lang="en-US" sz="1600" b="1" dirty="0">
                <a:latin typeface="Arial" panose="020B0604020202020204" pitchFamily="34" charset="0"/>
                <a:cs typeface="Arial" panose="020B0604020202020204" pitchFamily="34" charset="0"/>
              </a:rPr>
              <a:t>kurz,</a:t>
            </a:r>
            <a:r>
              <a:rPr lang="en-US" sz="1600" dirty="0">
                <a:latin typeface="Arial" panose="020B0604020202020204" pitchFamily="34" charset="0"/>
                <a:cs typeface="Arial" panose="020B0604020202020204" pitchFamily="34" charset="0"/>
              </a:rPr>
              <a:t> der andere</a:t>
            </a:r>
            <a:r>
              <a:rPr lang="en-US" sz="1600" b="1" dirty="0">
                <a:latin typeface="Arial" panose="020B0604020202020204" pitchFamily="34" charset="0"/>
                <a:cs typeface="Arial" panose="020B0604020202020204" pitchFamily="34" charset="0"/>
              </a:rPr>
              <a:t> lang</a:t>
            </a:r>
            <a:r>
              <a:rPr lang="en-US" sz="1600" dirty="0">
                <a:latin typeface="Arial" panose="020B0604020202020204" pitchFamily="34" charset="0"/>
                <a:cs typeface="Arial" panose="020B0604020202020204" pitchFamily="34" charset="0"/>
              </a:rPr>
              <a:t>.</a:t>
            </a:r>
          </a:p>
          <a:p>
            <a:pPr>
              <a:lnSpc>
                <a:spcPct val="90000"/>
              </a:lnSpc>
              <a:spcAft>
                <a:spcPts val="600"/>
              </a:spcAft>
            </a:pPr>
            <a:endParaRPr lang="en-US" sz="1600" dirty="0">
              <a:latin typeface="Arial" panose="020B0604020202020204" pitchFamily="34" charset="0"/>
              <a:cs typeface="Arial" panose="020B0604020202020204" pitchFamily="34" charset="0"/>
            </a:endParaRPr>
          </a:p>
          <a:p>
            <a:pPr>
              <a:lnSpc>
                <a:spcPct val="90000"/>
              </a:lnSpc>
              <a:spcAft>
                <a:spcPts val="600"/>
              </a:spcAft>
            </a:pPr>
            <a:r>
              <a:rPr lang="en-US" sz="1600" dirty="0">
                <a:latin typeface="Arial" panose="020B0604020202020204" pitchFamily="34" charset="0"/>
                <a:cs typeface="Arial" panose="020B0604020202020204" pitchFamily="34" charset="0"/>
              </a:rPr>
              <a:t>Max nahm beide Stifte nacheinander in die Hand und malte mit ihnen. </a:t>
            </a:r>
          </a:p>
          <a:p>
            <a:pPr>
              <a:lnSpc>
                <a:spcPct val="90000"/>
              </a:lnSpc>
              <a:spcAft>
                <a:spcPts val="600"/>
              </a:spcAft>
            </a:pPr>
            <a:br>
              <a:rPr lang="en-US" sz="1600" dirty="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Mit dem </a:t>
            </a:r>
            <a:r>
              <a:rPr lang="en-US" sz="1600" b="1" dirty="0">
                <a:latin typeface="Arial" panose="020B0604020202020204" pitchFamily="34" charset="0"/>
                <a:cs typeface="Arial" panose="020B0604020202020204" pitchFamily="34" charset="0"/>
              </a:rPr>
              <a:t>langen Stift</a:t>
            </a:r>
            <a:r>
              <a:rPr lang="en-US" sz="1600" dirty="0">
                <a:latin typeface="Arial" panose="020B0604020202020204" pitchFamily="34" charset="0"/>
                <a:cs typeface="Arial" panose="020B0604020202020204" pitchFamily="34" charset="0"/>
              </a:rPr>
              <a:t> konnte er viel besser malen. Er lag gut in seiner Hand und ließ sich leichter führen als der kürzere. </a:t>
            </a:r>
          </a:p>
        </p:txBody>
      </p:sp>
      <p:sp>
        <p:nvSpPr>
          <p:cNvPr id="3" name="Textfeld 2">
            <a:extLst>
              <a:ext uri="{FF2B5EF4-FFF2-40B4-BE49-F238E27FC236}">
                <a16:creationId xmlns:a16="http://schemas.microsoft.com/office/drawing/2014/main" id="{790C0869-00BD-6C35-251F-32E9A41D900F}"/>
              </a:ext>
            </a:extLst>
          </p:cNvPr>
          <p:cNvSpPr txBox="1"/>
          <p:nvPr/>
        </p:nvSpPr>
        <p:spPr>
          <a:xfrm>
            <a:off x="7852243" y="617277"/>
            <a:ext cx="3822189" cy="3742762"/>
          </a:xfrm>
          <a:prstGeom prst="rect">
            <a:avLst/>
          </a:prstGeom>
        </p:spPr>
        <p:txBody>
          <a:bodyPr vert="horz" lIns="91440" tIns="45720" rIns="91440" bIns="45720" rtlCol="0">
            <a:noAutofit/>
          </a:bodyPr>
          <a:lstStyle/>
          <a:p>
            <a:pPr>
              <a:lnSpc>
                <a:spcPct val="90000"/>
              </a:lnSpc>
              <a:spcBef>
                <a:spcPts val="1800"/>
              </a:spcBef>
              <a:spcAft>
                <a:spcPts val="400"/>
              </a:spcAft>
            </a:pPr>
            <a:endParaRPr lang="en-US" sz="1600" dirty="0">
              <a:effectLst/>
              <a:latin typeface="Arial" panose="020B0604020202020204" pitchFamily="34" charset="0"/>
              <a:cs typeface="Arial" panose="020B0604020202020204" pitchFamily="34" charset="0"/>
            </a:endParaRPr>
          </a:p>
        </p:txBody>
      </p:sp>
      <p:graphicFrame>
        <p:nvGraphicFramePr>
          <p:cNvPr id="13" name="Tabelle 12">
            <a:extLst>
              <a:ext uri="{FF2B5EF4-FFF2-40B4-BE49-F238E27FC236}">
                <a16:creationId xmlns:a16="http://schemas.microsoft.com/office/drawing/2014/main" id="{4121E5BD-5941-61A4-0206-7CD4AE948CF7}"/>
              </a:ext>
            </a:extLst>
          </p:cNvPr>
          <p:cNvGraphicFramePr>
            <a:graphicFrameLocks noGrp="1"/>
          </p:cNvGraphicFramePr>
          <p:nvPr>
            <p:extLst>
              <p:ext uri="{D42A27DB-BD31-4B8C-83A1-F6EECF244321}">
                <p14:modId xmlns:p14="http://schemas.microsoft.com/office/powerpoint/2010/main" val="3421419647"/>
              </p:ext>
            </p:extLst>
          </p:nvPr>
        </p:nvGraphicFramePr>
        <p:xfrm>
          <a:off x="0" y="4998710"/>
          <a:ext cx="4013860" cy="1859280"/>
        </p:xfrm>
        <a:graphic>
          <a:graphicData uri="http://schemas.openxmlformats.org/drawingml/2006/table">
            <a:tbl>
              <a:tblPr firstRow="1" bandRow="1">
                <a:tableStyleId>{5C22544A-7EE6-4342-B048-85BDC9FD1C3A}</a:tableStyleId>
              </a:tblPr>
              <a:tblGrid>
                <a:gridCol w="2006930">
                  <a:extLst>
                    <a:ext uri="{9D8B030D-6E8A-4147-A177-3AD203B41FA5}">
                      <a16:colId xmlns:a16="http://schemas.microsoft.com/office/drawing/2014/main" val="4104092870"/>
                    </a:ext>
                  </a:extLst>
                </a:gridCol>
                <a:gridCol w="2006930">
                  <a:extLst>
                    <a:ext uri="{9D8B030D-6E8A-4147-A177-3AD203B41FA5}">
                      <a16:colId xmlns:a16="http://schemas.microsoft.com/office/drawing/2014/main" val="2749627944"/>
                    </a:ext>
                  </a:extLst>
                </a:gridCol>
              </a:tblGrid>
              <a:tr h="370840">
                <a:tc>
                  <a:txBody>
                    <a:bodyPr/>
                    <a:lstStyle/>
                    <a:p>
                      <a:r>
                        <a:rPr lang="de-DE" sz="1100" dirty="0">
                          <a:latin typeface="Arial" panose="020B0604020202020204" pitchFamily="34" charset="0"/>
                          <a:cs typeface="Arial" panose="020B0604020202020204" pitchFamily="34" charset="0"/>
                        </a:rPr>
                        <a:t>Methodische Überlegungen</a:t>
                      </a:r>
                    </a:p>
                  </a:txBody>
                  <a:tcPr/>
                </a:tc>
                <a:tc>
                  <a:txBody>
                    <a:bodyPr/>
                    <a:lstStyle/>
                    <a:p>
                      <a:r>
                        <a:rPr lang="de-DE" sz="1100" dirty="0">
                          <a:latin typeface="Arial" panose="020B0604020202020204" pitchFamily="34" charset="0"/>
                          <a:cs typeface="Arial" panose="020B0604020202020204" pitchFamily="34" charset="0"/>
                        </a:rPr>
                        <a:t>Material</a:t>
                      </a:r>
                    </a:p>
                  </a:txBody>
                  <a:tcPr/>
                </a:tc>
                <a:extLst>
                  <a:ext uri="{0D108BD9-81ED-4DB2-BD59-A6C34878D82A}">
                    <a16:rowId xmlns:a16="http://schemas.microsoft.com/office/drawing/2014/main" val="3581739261"/>
                  </a:ext>
                </a:extLst>
              </a:tr>
              <a:tr h="370840">
                <a:tc>
                  <a:txBody>
                    <a:bodyPr/>
                    <a:lstStyle/>
                    <a:p>
                      <a:r>
                        <a:rPr lang="de-DE" sz="1100" dirty="0">
                          <a:latin typeface="Arial" panose="020B0604020202020204" pitchFamily="34" charset="0"/>
                          <a:cs typeface="Arial" panose="020B0604020202020204" pitchFamily="34" charset="0"/>
                        </a:rPr>
                        <a:t>Sie nehmen zuerst einen kurzen und dann einen langen Stift taktil wahr. Anschließend bekommen sie ein dickes Blatt Papier oder eine Leinwand (stabiler) und malen mit Unterstützung Striche oder Punkte. </a:t>
                      </a:r>
                    </a:p>
                  </a:txBody>
                  <a:tcPr/>
                </a:tc>
                <a:tc>
                  <a:txBody>
                    <a:bodyPr/>
                    <a:lstStyle/>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kurzer und langer Stift</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dickes Papierblatt oder Leinwand</a:t>
                      </a:r>
                    </a:p>
                  </a:txBody>
                  <a:tcPr/>
                </a:tc>
                <a:extLst>
                  <a:ext uri="{0D108BD9-81ED-4DB2-BD59-A6C34878D82A}">
                    <a16:rowId xmlns:a16="http://schemas.microsoft.com/office/drawing/2014/main" val="1934811630"/>
                  </a:ext>
                </a:extLst>
              </a:tr>
            </a:tbl>
          </a:graphicData>
        </a:graphic>
      </p:graphicFrame>
    </p:spTree>
    <p:extLst>
      <p:ext uri="{BB962C8B-B14F-4D97-AF65-F5344CB8AC3E}">
        <p14:creationId xmlns:p14="http://schemas.microsoft.com/office/powerpoint/2010/main" val="411921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fik 4">
            <a:extLst>
              <a:ext uri="{FF2B5EF4-FFF2-40B4-BE49-F238E27FC236}">
                <a16:creationId xmlns:a16="http://schemas.microsoft.com/office/drawing/2014/main" id="{8F35DD72-20FF-CCAD-AE14-77127F365F30}"/>
              </a:ext>
            </a:extLst>
          </p:cNvPr>
          <p:cNvPicPr>
            <a:picLocks noChangeAspect="1"/>
          </p:cNvPicPr>
          <p:nvPr/>
        </p:nvPicPr>
        <p:blipFill>
          <a:blip r:embed="rId2">
            <a:extLst>
              <a:ext uri="{28A0092B-C50C-407E-A947-70E740481C1C}">
                <a14:useLocalDpi xmlns:a14="http://schemas.microsoft.com/office/drawing/2010/main" val="0"/>
              </a:ext>
            </a:extLst>
          </a:blip>
          <a:srcRect l="4769" r="15919"/>
          <a:stretch>
            <a:fillRect/>
          </a:stretch>
        </p:blipFill>
        <p:spPr>
          <a:xfrm>
            <a:off x="2522356"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feld 2">
            <a:extLst>
              <a:ext uri="{FF2B5EF4-FFF2-40B4-BE49-F238E27FC236}">
                <a16:creationId xmlns:a16="http://schemas.microsoft.com/office/drawing/2014/main" id="{4CCF64E5-6D9C-0A18-3E13-CE935D7506FC}"/>
              </a:ext>
            </a:extLst>
          </p:cNvPr>
          <p:cNvSpPr txBox="1"/>
          <p:nvPr/>
        </p:nvSpPr>
        <p:spPr>
          <a:xfrm>
            <a:off x="609737" y="736029"/>
            <a:ext cx="3822189" cy="3742762"/>
          </a:xfrm>
          <a:prstGeom prst="rect">
            <a:avLst/>
          </a:prstGeom>
        </p:spPr>
        <p:txBody>
          <a:bodyPr vert="horz" lIns="91440" tIns="45720" rIns="91440" bIns="45720" rtlCol="0">
            <a:noAutofit/>
          </a:bodyPr>
          <a:lstStyle/>
          <a:p>
            <a:pPr>
              <a:lnSpc>
                <a:spcPct val="90000"/>
              </a:lnSpc>
              <a:spcBef>
                <a:spcPts val="800"/>
              </a:spcBef>
              <a:spcAft>
                <a:spcPts val="400"/>
              </a:spcAft>
            </a:pPr>
            <a:endParaRPr lang="en-US" sz="1600" dirty="0">
              <a:effectLst/>
              <a:latin typeface="Arial" panose="020B0604020202020204" pitchFamily="34" charset="0"/>
              <a:cs typeface="Arial" panose="020B0604020202020204" pitchFamily="34" charset="0"/>
            </a:endParaRPr>
          </a:p>
        </p:txBody>
      </p:sp>
      <p:sp>
        <p:nvSpPr>
          <p:cNvPr id="7" name="Textfeld 6">
            <a:extLst>
              <a:ext uri="{FF2B5EF4-FFF2-40B4-BE49-F238E27FC236}">
                <a16:creationId xmlns:a16="http://schemas.microsoft.com/office/drawing/2014/main" id="{4BD57983-9E5F-24F6-0B6E-35DB099EE96A}"/>
              </a:ext>
            </a:extLst>
          </p:cNvPr>
          <p:cNvSpPr txBox="1"/>
          <p:nvPr/>
        </p:nvSpPr>
        <p:spPr>
          <a:xfrm>
            <a:off x="377043" y="639150"/>
            <a:ext cx="3236026" cy="3785652"/>
          </a:xfrm>
          <a:prstGeom prst="rect">
            <a:avLst/>
          </a:prstGeom>
          <a:noFill/>
        </p:spPr>
        <p:txBody>
          <a:bodyPr wrap="square">
            <a:spAutoFit/>
          </a:bodyPr>
          <a:lstStyle/>
          <a:p>
            <a:r>
              <a:rPr lang="de-DE" sz="1600" b="1" dirty="0">
                <a:latin typeface="Arial" panose="020B0604020202020204" pitchFamily="34" charset="0"/>
                <a:cs typeface="Arial" panose="020B0604020202020204" pitchFamily="34" charset="0"/>
              </a:rPr>
              <a:t>Das Seil</a:t>
            </a:r>
          </a:p>
          <a:p>
            <a:endParaRPr lang="de-DE" sz="1600" b="1" dirty="0">
              <a:latin typeface="Arial" panose="020B0604020202020204" pitchFamily="34" charset="0"/>
              <a:cs typeface="Arial" panose="020B0604020202020204" pitchFamily="34" charset="0"/>
            </a:endParaRPr>
          </a:p>
          <a:p>
            <a:endParaRPr lang="de-DE" sz="1600" dirty="0">
              <a:latin typeface="Arial" panose="020B0604020202020204" pitchFamily="34" charset="0"/>
              <a:cs typeface="Arial" panose="020B0604020202020204" pitchFamily="34" charset="0"/>
            </a:endParaRPr>
          </a:p>
          <a:p>
            <a:r>
              <a:rPr lang="de-DE" sz="1600" dirty="0">
                <a:latin typeface="Arial" panose="020B0604020202020204" pitchFamily="34" charset="0"/>
                <a:cs typeface="Arial" panose="020B0604020202020204" pitchFamily="34" charset="0"/>
              </a:rPr>
              <a:t>Als Nächstes hatte Max </a:t>
            </a:r>
            <a:r>
              <a:rPr lang="de-DE" sz="1600" b="1" dirty="0">
                <a:latin typeface="Arial" panose="020B0604020202020204" pitchFamily="34" charset="0"/>
                <a:cs typeface="Arial" panose="020B0604020202020204" pitchFamily="34" charset="0"/>
              </a:rPr>
              <a:t>Turnunterricht</a:t>
            </a:r>
            <a:r>
              <a:rPr lang="de-DE" sz="1600" dirty="0">
                <a:latin typeface="Arial" panose="020B0604020202020204" pitchFamily="34" charset="0"/>
                <a:cs typeface="Arial" panose="020B0604020202020204" pitchFamily="34" charset="0"/>
              </a:rPr>
              <a:t>.</a:t>
            </a:r>
          </a:p>
          <a:p>
            <a:endParaRPr lang="de-DE" sz="1600" dirty="0">
              <a:latin typeface="Arial" panose="020B0604020202020204" pitchFamily="34" charset="0"/>
              <a:cs typeface="Arial" panose="020B0604020202020204" pitchFamily="34" charset="0"/>
            </a:endParaRPr>
          </a:p>
          <a:p>
            <a:r>
              <a:rPr lang="de-DE" sz="1600" dirty="0">
                <a:latin typeface="Arial" panose="020B0604020202020204" pitchFamily="34" charset="0"/>
                <a:cs typeface="Arial" panose="020B0604020202020204" pitchFamily="34" charset="0"/>
              </a:rPr>
              <a:t>In der Turnhalle lagen zwei Seile,</a:t>
            </a:r>
            <a:br>
              <a:rPr lang="de-DE" sz="1600" dirty="0">
                <a:latin typeface="Arial" panose="020B0604020202020204" pitchFamily="34" charset="0"/>
                <a:cs typeface="Arial" panose="020B0604020202020204" pitchFamily="34" charset="0"/>
              </a:rPr>
            </a:br>
            <a:r>
              <a:rPr lang="de-DE" sz="1600" dirty="0">
                <a:latin typeface="Arial" panose="020B0604020202020204" pitchFamily="34" charset="0"/>
                <a:cs typeface="Arial" panose="020B0604020202020204" pitchFamily="34" charset="0"/>
              </a:rPr>
              <a:t>ein </a:t>
            </a:r>
            <a:r>
              <a:rPr lang="de-DE" sz="1600" b="1" dirty="0">
                <a:latin typeface="Arial" panose="020B0604020202020204" pitchFamily="34" charset="0"/>
                <a:cs typeface="Arial" panose="020B0604020202020204" pitchFamily="34" charset="0"/>
              </a:rPr>
              <a:t>kurzes</a:t>
            </a:r>
            <a:r>
              <a:rPr lang="de-DE" sz="1600" dirty="0">
                <a:latin typeface="Arial" panose="020B0604020202020204" pitchFamily="34" charset="0"/>
                <a:cs typeface="Arial" panose="020B0604020202020204" pitchFamily="34" charset="0"/>
              </a:rPr>
              <a:t> und ein </a:t>
            </a:r>
            <a:r>
              <a:rPr lang="de-DE" sz="1600" b="1" dirty="0">
                <a:latin typeface="Arial" panose="020B0604020202020204" pitchFamily="34" charset="0"/>
                <a:cs typeface="Arial" panose="020B0604020202020204" pitchFamily="34" charset="0"/>
              </a:rPr>
              <a:t>langes</a:t>
            </a:r>
            <a:r>
              <a:rPr lang="de-DE" sz="1600" dirty="0">
                <a:latin typeface="Arial" panose="020B0604020202020204" pitchFamily="34" charset="0"/>
                <a:cs typeface="Arial" panose="020B0604020202020204" pitchFamily="34" charset="0"/>
              </a:rPr>
              <a:t>.</a:t>
            </a:r>
          </a:p>
          <a:p>
            <a:endParaRPr lang="de-DE" sz="1600" dirty="0">
              <a:latin typeface="Arial" panose="020B0604020202020204" pitchFamily="34" charset="0"/>
              <a:cs typeface="Arial" panose="020B0604020202020204" pitchFamily="34" charset="0"/>
            </a:endParaRPr>
          </a:p>
          <a:p>
            <a:r>
              <a:rPr lang="de-DE" sz="1600" dirty="0">
                <a:latin typeface="Arial" panose="020B0604020202020204" pitchFamily="34" charset="0"/>
                <a:cs typeface="Arial" panose="020B0604020202020204" pitchFamily="34" charset="0"/>
              </a:rPr>
              <a:t>Max zog zuerst am kurzen Seil.</a:t>
            </a:r>
            <a:br>
              <a:rPr lang="de-DE" sz="1600" dirty="0">
                <a:latin typeface="Arial" panose="020B0604020202020204" pitchFamily="34" charset="0"/>
                <a:cs typeface="Arial" panose="020B0604020202020204" pitchFamily="34" charset="0"/>
              </a:rPr>
            </a:br>
            <a:r>
              <a:rPr lang="de-DE" sz="1600" dirty="0">
                <a:latin typeface="Arial" panose="020B0604020202020204" pitchFamily="34" charset="0"/>
                <a:cs typeface="Arial" panose="020B0604020202020204" pitchFamily="34" charset="0"/>
              </a:rPr>
              <a:t>Schnell war es zu Ende gezogen.</a:t>
            </a:r>
          </a:p>
          <a:p>
            <a:endParaRPr lang="de-DE" sz="1600" dirty="0">
              <a:latin typeface="Arial" panose="020B0604020202020204" pitchFamily="34" charset="0"/>
              <a:cs typeface="Arial" panose="020B0604020202020204" pitchFamily="34" charset="0"/>
            </a:endParaRPr>
          </a:p>
          <a:p>
            <a:r>
              <a:rPr lang="de-DE" sz="1600" dirty="0">
                <a:latin typeface="Arial" panose="020B0604020202020204" pitchFamily="34" charset="0"/>
                <a:cs typeface="Arial" panose="020B0604020202020204" pitchFamily="34" charset="0"/>
              </a:rPr>
              <a:t>Dann zog er am langen Seil.</a:t>
            </a:r>
            <a:br>
              <a:rPr lang="de-DE" sz="1600" dirty="0">
                <a:latin typeface="Arial" panose="020B0604020202020204" pitchFamily="34" charset="0"/>
                <a:cs typeface="Arial" panose="020B0604020202020204" pitchFamily="34" charset="0"/>
              </a:rPr>
            </a:br>
            <a:r>
              <a:rPr lang="de-DE" sz="1600" dirty="0">
                <a:latin typeface="Arial" panose="020B0604020202020204" pitchFamily="34" charset="0"/>
                <a:cs typeface="Arial" panose="020B0604020202020204" pitchFamily="34" charset="0"/>
              </a:rPr>
              <a:t>Er musste </a:t>
            </a:r>
            <a:r>
              <a:rPr lang="de-DE" sz="1600" b="1" dirty="0">
                <a:latin typeface="Arial" panose="020B0604020202020204" pitchFamily="34" charset="0"/>
                <a:cs typeface="Arial" panose="020B0604020202020204" pitchFamily="34" charset="0"/>
              </a:rPr>
              <a:t>viel länger </a:t>
            </a:r>
            <a:r>
              <a:rPr lang="de-DE" sz="1600" dirty="0">
                <a:latin typeface="Arial" panose="020B0604020202020204" pitchFamily="34" charset="0"/>
                <a:cs typeface="Arial" panose="020B0604020202020204" pitchFamily="34" charset="0"/>
              </a:rPr>
              <a:t>ziehen.</a:t>
            </a:r>
          </a:p>
          <a:p>
            <a:endParaRPr lang="de-DE" sz="1600" dirty="0">
              <a:latin typeface="Arial" panose="020B0604020202020204" pitchFamily="34" charset="0"/>
              <a:cs typeface="Arial" panose="020B0604020202020204" pitchFamily="34" charset="0"/>
            </a:endParaRPr>
          </a:p>
        </p:txBody>
      </p:sp>
      <p:graphicFrame>
        <p:nvGraphicFramePr>
          <p:cNvPr id="9" name="Tabelle 8">
            <a:extLst>
              <a:ext uri="{FF2B5EF4-FFF2-40B4-BE49-F238E27FC236}">
                <a16:creationId xmlns:a16="http://schemas.microsoft.com/office/drawing/2014/main" id="{D84EF86E-4484-FE90-2A6B-2A3BCFA20645}"/>
              </a:ext>
            </a:extLst>
          </p:cNvPr>
          <p:cNvGraphicFramePr>
            <a:graphicFrameLocks noGrp="1"/>
          </p:cNvGraphicFramePr>
          <p:nvPr>
            <p:extLst>
              <p:ext uri="{D42A27DB-BD31-4B8C-83A1-F6EECF244321}">
                <p14:modId xmlns:p14="http://schemas.microsoft.com/office/powerpoint/2010/main" val="1177906665"/>
              </p:ext>
            </p:extLst>
          </p:nvPr>
        </p:nvGraphicFramePr>
        <p:xfrm>
          <a:off x="0" y="5166350"/>
          <a:ext cx="3613068" cy="1691640"/>
        </p:xfrm>
        <a:graphic>
          <a:graphicData uri="http://schemas.openxmlformats.org/drawingml/2006/table">
            <a:tbl>
              <a:tblPr firstRow="1" bandRow="1">
                <a:tableStyleId>{5C22544A-7EE6-4342-B048-85BDC9FD1C3A}</a:tableStyleId>
              </a:tblPr>
              <a:tblGrid>
                <a:gridCol w="1806534">
                  <a:extLst>
                    <a:ext uri="{9D8B030D-6E8A-4147-A177-3AD203B41FA5}">
                      <a16:colId xmlns:a16="http://schemas.microsoft.com/office/drawing/2014/main" val="4104092870"/>
                    </a:ext>
                  </a:extLst>
                </a:gridCol>
                <a:gridCol w="1806534">
                  <a:extLst>
                    <a:ext uri="{9D8B030D-6E8A-4147-A177-3AD203B41FA5}">
                      <a16:colId xmlns:a16="http://schemas.microsoft.com/office/drawing/2014/main" val="2749627944"/>
                    </a:ext>
                  </a:extLst>
                </a:gridCol>
              </a:tblGrid>
              <a:tr h="0">
                <a:tc>
                  <a:txBody>
                    <a:bodyPr/>
                    <a:lstStyle/>
                    <a:p>
                      <a:r>
                        <a:rPr lang="de-DE" sz="1100" dirty="0">
                          <a:latin typeface="Arial" panose="020B0604020202020204" pitchFamily="34" charset="0"/>
                          <a:cs typeface="Arial" panose="020B0604020202020204" pitchFamily="34" charset="0"/>
                        </a:rPr>
                        <a:t>Methodische Überlegungen</a:t>
                      </a:r>
                    </a:p>
                  </a:txBody>
                  <a:tcPr/>
                </a:tc>
                <a:tc>
                  <a:txBody>
                    <a:bodyPr/>
                    <a:lstStyle/>
                    <a:p>
                      <a:r>
                        <a:rPr lang="de-DE" sz="1100" dirty="0">
                          <a:latin typeface="Arial" panose="020B0604020202020204" pitchFamily="34" charset="0"/>
                          <a:cs typeface="Arial" panose="020B0604020202020204" pitchFamily="34" charset="0"/>
                        </a:rPr>
                        <a:t>Material</a:t>
                      </a:r>
                    </a:p>
                  </a:txBody>
                  <a:tcPr/>
                </a:tc>
                <a:extLst>
                  <a:ext uri="{0D108BD9-81ED-4DB2-BD59-A6C34878D82A}">
                    <a16:rowId xmlns:a16="http://schemas.microsoft.com/office/drawing/2014/main" val="3581739261"/>
                  </a:ext>
                </a:extLst>
              </a:tr>
              <a:tr h="370840">
                <a:tc>
                  <a:txBody>
                    <a:bodyPr/>
                    <a:lstStyle/>
                    <a:p>
                      <a:r>
                        <a:rPr lang="de-DE" sz="1100" dirty="0">
                          <a:latin typeface="Arial" panose="020B0604020202020204" pitchFamily="34" charset="0"/>
                          <a:cs typeface="Arial" panose="020B0604020202020204" pitchFamily="34" charset="0"/>
                        </a:rPr>
                        <a:t>Es kann auch eine dicke Schnur genommen werden. Die kurze und die lange Schnur werden auf den Boden gelegt. Die Schüler:innen ziehen sie mit Unterstützung zu sich. </a:t>
                      </a:r>
                    </a:p>
                  </a:txBody>
                  <a:tcPr/>
                </a:tc>
                <a:tc>
                  <a:txBody>
                    <a:bodyPr/>
                    <a:lstStyle/>
                    <a:p>
                      <a:r>
                        <a:rPr lang="de-DE" sz="1100" dirty="0">
                          <a:latin typeface="Arial" panose="020B0604020202020204" pitchFamily="34" charset="0"/>
                          <a:cs typeface="Arial" panose="020B0604020202020204" pitchFamily="34" charset="0"/>
                        </a:rPr>
                        <a:t>kurze und lange Schnur oder Seil</a:t>
                      </a:r>
                    </a:p>
                  </a:txBody>
                  <a:tcPr/>
                </a:tc>
                <a:extLst>
                  <a:ext uri="{0D108BD9-81ED-4DB2-BD59-A6C34878D82A}">
                    <a16:rowId xmlns:a16="http://schemas.microsoft.com/office/drawing/2014/main" val="1934811630"/>
                  </a:ext>
                </a:extLst>
              </a:tr>
            </a:tbl>
          </a:graphicData>
        </a:graphic>
      </p:graphicFrame>
    </p:spTree>
    <p:extLst>
      <p:ext uri="{BB962C8B-B14F-4D97-AF65-F5344CB8AC3E}">
        <p14:creationId xmlns:p14="http://schemas.microsoft.com/office/powerpoint/2010/main" val="15228840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fik 6">
            <a:extLst>
              <a:ext uri="{FF2B5EF4-FFF2-40B4-BE49-F238E27FC236}">
                <a16:creationId xmlns:a16="http://schemas.microsoft.com/office/drawing/2014/main" id="{0A17888B-898C-1A70-C533-BB64DFF1D540}"/>
              </a:ext>
            </a:extLst>
          </p:cNvPr>
          <p:cNvPicPr>
            <a:picLocks noChangeAspect="1"/>
          </p:cNvPicPr>
          <p:nvPr/>
        </p:nvPicPr>
        <p:blipFill>
          <a:blip r:embed="rId2">
            <a:extLst>
              <a:ext uri="{28A0092B-C50C-407E-A947-70E740481C1C}">
                <a14:useLocalDpi xmlns:a14="http://schemas.microsoft.com/office/drawing/2010/main" val="0"/>
              </a:ext>
            </a:extLst>
          </a:blip>
          <a:srcRect b="108"/>
          <a:stretch>
            <a:fillRect/>
          </a:stretch>
        </p:blipFill>
        <p:spPr>
          <a:xfrm>
            <a:off x="1" y="10"/>
            <a:ext cx="9669642" cy="6857990"/>
          </a:xfrm>
          <a:prstGeom prst="rect">
            <a:avLst/>
          </a:prstGeom>
        </p:spPr>
      </p:pic>
      <p:sp>
        <p:nvSpPr>
          <p:cNvPr id="19" name="Rectangle 1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feld 2">
            <a:extLst>
              <a:ext uri="{FF2B5EF4-FFF2-40B4-BE49-F238E27FC236}">
                <a16:creationId xmlns:a16="http://schemas.microsoft.com/office/drawing/2014/main" id="{B7F258DF-4F6D-6A59-E3F3-24462726FD5A}"/>
              </a:ext>
            </a:extLst>
          </p:cNvPr>
          <p:cNvSpPr txBox="1"/>
          <p:nvPr/>
        </p:nvSpPr>
        <p:spPr>
          <a:xfrm>
            <a:off x="7531610" y="2434201"/>
            <a:ext cx="3822189" cy="3742762"/>
          </a:xfrm>
          <a:prstGeom prst="rect">
            <a:avLst/>
          </a:prstGeom>
        </p:spPr>
        <p:txBody>
          <a:bodyPr vert="horz" lIns="91440" tIns="45720" rIns="91440" bIns="45720" rtlCol="0">
            <a:normAutofit/>
          </a:bodyPr>
          <a:lstStyle/>
          <a:p>
            <a:pPr indent="-228600">
              <a:lnSpc>
                <a:spcPct val="90000"/>
              </a:lnSpc>
              <a:spcBef>
                <a:spcPts val="800"/>
              </a:spcBef>
              <a:spcAft>
                <a:spcPts val="400"/>
              </a:spcAft>
              <a:buFont typeface="Arial" panose="020B0604020202020204" pitchFamily="34" charset="0"/>
              <a:buChar char="•"/>
            </a:pPr>
            <a:endParaRPr lang="en-US" sz="800" dirty="0">
              <a:effectLst/>
            </a:endParaRPr>
          </a:p>
        </p:txBody>
      </p:sp>
      <p:sp>
        <p:nvSpPr>
          <p:cNvPr id="9" name="Textfeld 8">
            <a:extLst>
              <a:ext uri="{FF2B5EF4-FFF2-40B4-BE49-F238E27FC236}">
                <a16:creationId xmlns:a16="http://schemas.microsoft.com/office/drawing/2014/main" id="{08C18C9A-397D-AFA3-12E0-286A06DBD35F}"/>
              </a:ext>
            </a:extLst>
          </p:cNvPr>
          <p:cNvSpPr txBox="1"/>
          <p:nvPr/>
        </p:nvSpPr>
        <p:spPr>
          <a:xfrm>
            <a:off x="8052023" y="273709"/>
            <a:ext cx="3719352" cy="3785652"/>
          </a:xfrm>
          <a:prstGeom prst="rect">
            <a:avLst/>
          </a:prstGeom>
          <a:noFill/>
        </p:spPr>
        <p:txBody>
          <a:bodyPr wrap="square">
            <a:spAutoFit/>
          </a:bodyPr>
          <a:lstStyle/>
          <a:p>
            <a:pPr>
              <a:buNone/>
            </a:pPr>
            <a:r>
              <a:rPr lang="de-DE" sz="1600" b="1" dirty="0">
                <a:latin typeface="Arial" panose="020B0604020202020204" pitchFamily="34" charset="0"/>
                <a:cs typeface="Arial" panose="020B0604020202020204" pitchFamily="34" charset="0"/>
              </a:rPr>
              <a:t>Die Pause</a:t>
            </a:r>
          </a:p>
          <a:p>
            <a:pPr>
              <a:buNone/>
            </a:pPr>
            <a:endParaRPr lang="de-DE" sz="1600" b="1" dirty="0">
              <a:latin typeface="Arial" panose="020B0604020202020204" pitchFamily="34" charset="0"/>
              <a:cs typeface="Arial" panose="020B0604020202020204" pitchFamily="34" charset="0"/>
            </a:endParaRPr>
          </a:p>
          <a:p>
            <a:pPr>
              <a:buNone/>
            </a:pPr>
            <a:endParaRPr lang="de-DE" sz="1600" b="1" dirty="0">
              <a:latin typeface="Arial" panose="020B0604020202020204" pitchFamily="34" charset="0"/>
              <a:cs typeface="Arial" panose="020B0604020202020204" pitchFamily="34" charset="0"/>
            </a:endParaRPr>
          </a:p>
          <a:p>
            <a:pPr>
              <a:buNone/>
            </a:pPr>
            <a:r>
              <a:rPr lang="de-DE" sz="1600" dirty="0">
                <a:latin typeface="Arial" panose="020B0604020202020204" pitchFamily="34" charset="0"/>
                <a:cs typeface="Arial" panose="020B0604020202020204" pitchFamily="34" charset="0"/>
              </a:rPr>
              <a:t>Nun war Pause, und Max ging mit den anderen Schülerinnen und Schülern auf den Pausenhof.</a:t>
            </a:r>
          </a:p>
          <a:p>
            <a:pPr>
              <a:buNone/>
            </a:pPr>
            <a:endParaRPr lang="de-DE" sz="1600" dirty="0">
              <a:latin typeface="Arial" panose="020B0604020202020204" pitchFamily="34" charset="0"/>
              <a:cs typeface="Arial" panose="020B0604020202020204" pitchFamily="34" charset="0"/>
            </a:endParaRPr>
          </a:p>
          <a:p>
            <a:pPr>
              <a:buNone/>
            </a:pPr>
            <a:r>
              <a:rPr lang="de-DE" sz="1600" dirty="0">
                <a:latin typeface="Arial" panose="020B0604020202020204" pitchFamily="34" charset="0"/>
                <a:cs typeface="Arial" panose="020B0604020202020204" pitchFamily="34" charset="0"/>
              </a:rPr>
              <a:t>Sie nahmen zwei Papierstreifen, einen </a:t>
            </a:r>
            <a:r>
              <a:rPr lang="de-DE" sz="1600" b="1" dirty="0">
                <a:latin typeface="Arial" panose="020B0604020202020204" pitchFamily="34" charset="0"/>
                <a:cs typeface="Arial" panose="020B0604020202020204" pitchFamily="34" charset="0"/>
              </a:rPr>
              <a:t>kurzen</a:t>
            </a:r>
            <a:r>
              <a:rPr lang="de-DE" sz="1600" dirty="0">
                <a:latin typeface="Arial" panose="020B0604020202020204" pitchFamily="34" charset="0"/>
                <a:cs typeface="Arial" panose="020B0604020202020204" pitchFamily="34" charset="0"/>
              </a:rPr>
              <a:t> und einen </a:t>
            </a:r>
            <a:r>
              <a:rPr lang="de-DE" sz="1600" b="1" dirty="0">
                <a:latin typeface="Arial" panose="020B0604020202020204" pitchFamily="34" charset="0"/>
                <a:cs typeface="Arial" panose="020B0604020202020204" pitchFamily="34" charset="0"/>
              </a:rPr>
              <a:t>langen</a:t>
            </a:r>
            <a:r>
              <a:rPr lang="de-DE" sz="1600" dirty="0">
                <a:latin typeface="Arial" panose="020B0604020202020204" pitchFamily="34" charset="0"/>
                <a:cs typeface="Arial" panose="020B0604020202020204" pitchFamily="34" charset="0"/>
              </a:rPr>
              <a:t>.</a:t>
            </a:r>
          </a:p>
          <a:p>
            <a:pPr>
              <a:buNone/>
            </a:pPr>
            <a:endParaRPr lang="de-DE" sz="1600" dirty="0">
              <a:latin typeface="Arial" panose="020B0604020202020204" pitchFamily="34" charset="0"/>
              <a:cs typeface="Arial" panose="020B0604020202020204" pitchFamily="34" charset="0"/>
            </a:endParaRPr>
          </a:p>
          <a:p>
            <a:pPr>
              <a:buNone/>
            </a:pPr>
            <a:r>
              <a:rPr lang="de-DE" sz="1600" dirty="0">
                <a:latin typeface="Arial" panose="020B0604020202020204" pitchFamily="34" charset="0"/>
                <a:cs typeface="Arial" panose="020B0604020202020204" pitchFamily="34" charset="0"/>
              </a:rPr>
              <a:t>Max hielt beide Streifen in den Wind.</a:t>
            </a:r>
          </a:p>
          <a:p>
            <a:pPr>
              <a:buNone/>
            </a:pPr>
            <a:endParaRPr lang="de-DE" sz="1600" dirty="0">
              <a:latin typeface="Arial" panose="020B0604020202020204" pitchFamily="34" charset="0"/>
              <a:cs typeface="Arial" panose="020B0604020202020204" pitchFamily="34" charset="0"/>
            </a:endParaRPr>
          </a:p>
          <a:p>
            <a:pPr>
              <a:buNone/>
            </a:pPr>
            <a:r>
              <a:rPr lang="de-DE" sz="1600" dirty="0">
                <a:latin typeface="Arial" panose="020B0604020202020204" pitchFamily="34" charset="0"/>
                <a:cs typeface="Arial" panose="020B0604020202020204" pitchFamily="34" charset="0"/>
              </a:rPr>
              <a:t>Der kurze Streifen flatterte kaum.</a:t>
            </a:r>
          </a:p>
          <a:p>
            <a:pPr>
              <a:buNone/>
            </a:pPr>
            <a:r>
              <a:rPr lang="de-DE" sz="1600" dirty="0">
                <a:latin typeface="Arial" panose="020B0604020202020204" pitchFamily="34" charset="0"/>
                <a:cs typeface="Arial" panose="020B0604020202020204" pitchFamily="34" charset="0"/>
              </a:rPr>
              <a:t>Der lange Streifen flatterte viel stärker. </a:t>
            </a:r>
          </a:p>
          <a:p>
            <a:pPr>
              <a:buNone/>
            </a:pPr>
            <a:endParaRPr lang="de-DE" sz="1600" dirty="0">
              <a:latin typeface="Arial" panose="020B0604020202020204" pitchFamily="34" charset="0"/>
              <a:cs typeface="Arial" panose="020B0604020202020204" pitchFamily="34" charset="0"/>
            </a:endParaRPr>
          </a:p>
        </p:txBody>
      </p:sp>
      <p:graphicFrame>
        <p:nvGraphicFramePr>
          <p:cNvPr id="13" name="Tabelle 12">
            <a:extLst>
              <a:ext uri="{FF2B5EF4-FFF2-40B4-BE49-F238E27FC236}">
                <a16:creationId xmlns:a16="http://schemas.microsoft.com/office/drawing/2014/main" id="{97293212-2687-2325-576D-1686F9AF61D3}"/>
              </a:ext>
            </a:extLst>
          </p:cNvPr>
          <p:cNvGraphicFramePr>
            <a:graphicFrameLocks noGrp="1"/>
          </p:cNvGraphicFramePr>
          <p:nvPr>
            <p:extLst>
              <p:ext uri="{D42A27DB-BD31-4B8C-83A1-F6EECF244321}">
                <p14:modId xmlns:p14="http://schemas.microsoft.com/office/powerpoint/2010/main" val="502797658"/>
              </p:ext>
            </p:extLst>
          </p:nvPr>
        </p:nvGraphicFramePr>
        <p:xfrm>
          <a:off x="8052023" y="5222240"/>
          <a:ext cx="4136928" cy="1635760"/>
        </p:xfrm>
        <a:graphic>
          <a:graphicData uri="http://schemas.openxmlformats.org/drawingml/2006/table">
            <a:tbl>
              <a:tblPr firstRow="1" bandRow="1">
                <a:tableStyleId>{5C22544A-7EE6-4342-B048-85BDC9FD1C3A}</a:tableStyleId>
              </a:tblPr>
              <a:tblGrid>
                <a:gridCol w="2068464">
                  <a:extLst>
                    <a:ext uri="{9D8B030D-6E8A-4147-A177-3AD203B41FA5}">
                      <a16:colId xmlns:a16="http://schemas.microsoft.com/office/drawing/2014/main" val="4104092870"/>
                    </a:ext>
                  </a:extLst>
                </a:gridCol>
                <a:gridCol w="2068464">
                  <a:extLst>
                    <a:ext uri="{9D8B030D-6E8A-4147-A177-3AD203B41FA5}">
                      <a16:colId xmlns:a16="http://schemas.microsoft.com/office/drawing/2014/main" val="2749627944"/>
                    </a:ext>
                  </a:extLst>
                </a:gridCol>
              </a:tblGrid>
              <a:tr h="370840">
                <a:tc>
                  <a:txBody>
                    <a:bodyPr/>
                    <a:lstStyle/>
                    <a:p>
                      <a:r>
                        <a:rPr lang="de-DE" sz="1100" dirty="0">
                          <a:latin typeface="Arial" panose="020B0604020202020204" pitchFamily="34" charset="0"/>
                          <a:cs typeface="Arial" panose="020B0604020202020204" pitchFamily="34" charset="0"/>
                        </a:rPr>
                        <a:t>Methodische Überlegungen</a:t>
                      </a:r>
                    </a:p>
                  </a:txBody>
                  <a:tcPr/>
                </a:tc>
                <a:tc>
                  <a:txBody>
                    <a:bodyPr/>
                    <a:lstStyle/>
                    <a:p>
                      <a:r>
                        <a:rPr lang="de-DE" sz="1100" dirty="0">
                          <a:latin typeface="Arial" panose="020B0604020202020204" pitchFamily="34" charset="0"/>
                          <a:cs typeface="Arial" panose="020B0604020202020204" pitchFamily="34" charset="0"/>
                        </a:rPr>
                        <a:t>Material</a:t>
                      </a:r>
                    </a:p>
                  </a:txBody>
                  <a:tcPr/>
                </a:tc>
                <a:extLst>
                  <a:ext uri="{0D108BD9-81ED-4DB2-BD59-A6C34878D82A}">
                    <a16:rowId xmlns:a16="http://schemas.microsoft.com/office/drawing/2014/main" val="3581739261"/>
                  </a:ext>
                </a:extLst>
              </a:tr>
              <a:tr h="370840">
                <a:tc>
                  <a:txBody>
                    <a:bodyPr/>
                    <a:lstStyle/>
                    <a:p>
                      <a:r>
                        <a:rPr lang="de-DE" sz="1100" dirty="0">
                          <a:latin typeface="Arial" panose="020B0604020202020204" pitchFamily="34" charset="0"/>
                          <a:cs typeface="Arial" panose="020B0604020202020204" pitchFamily="34" charset="0"/>
                        </a:rPr>
                        <a:t>Die Papierstreifen können vorbereitet sein oder mit Handführung im Unterricht geschnitten werden. Dann kommt ein Ventilator oder Föhn zum Einsatz, der den Wind erzeugt.</a:t>
                      </a:r>
                    </a:p>
                  </a:txBody>
                  <a:tcPr/>
                </a:tc>
                <a:tc>
                  <a:txBody>
                    <a:bodyPr/>
                    <a:lstStyle/>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dünnes Papier</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Schere</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Ventilator</a:t>
                      </a:r>
                    </a:p>
                  </a:txBody>
                  <a:tcPr/>
                </a:tc>
                <a:extLst>
                  <a:ext uri="{0D108BD9-81ED-4DB2-BD59-A6C34878D82A}">
                    <a16:rowId xmlns:a16="http://schemas.microsoft.com/office/drawing/2014/main" val="1934811630"/>
                  </a:ext>
                </a:extLst>
              </a:tr>
            </a:tbl>
          </a:graphicData>
        </a:graphic>
      </p:graphicFrame>
    </p:spTree>
    <p:extLst>
      <p:ext uri="{BB962C8B-B14F-4D97-AF65-F5344CB8AC3E}">
        <p14:creationId xmlns:p14="http://schemas.microsoft.com/office/powerpoint/2010/main" val="22088219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fik 8">
            <a:extLst>
              <a:ext uri="{FF2B5EF4-FFF2-40B4-BE49-F238E27FC236}">
                <a16:creationId xmlns:a16="http://schemas.microsoft.com/office/drawing/2014/main" id="{F7F13429-6560-A8AD-8726-9CB20616C8BF}"/>
              </a:ext>
            </a:extLst>
          </p:cNvPr>
          <p:cNvPicPr>
            <a:picLocks noChangeAspect="1"/>
          </p:cNvPicPr>
          <p:nvPr/>
        </p:nvPicPr>
        <p:blipFill>
          <a:blip r:embed="rId2">
            <a:extLst>
              <a:ext uri="{28A0092B-C50C-407E-A947-70E740481C1C}">
                <a14:useLocalDpi xmlns:a14="http://schemas.microsoft.com/office/drawing/2010/main" val="0"/>
              </a:ext>
            </a:extLst>
          </a:blip>
          <a:srcRect r="5882" b="-1"/>
          <a:stretch>
            <a:fillRect/>
          </a:stretch>
        </p:blipFill>
        <p:spPr>
          <a:xfrm>
            <a:off x="2522356" y="10"/>
            <a:ext cx="9669642" cy="6857990"/>
          </a:xfrm>
          <a:prstGeom prst="rect">
            <a:avLst/>
          </a:prstGeom>
        </p:spPr>
      </p:pic>
      <p:sp>
        <p:nvSpPr>
          <p:cNvPr id="19" name="Rectangle 1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feld 6">
            <a:extLst>
              <a:ext uri="{FF2B5EF4-FFF2-40B4-BE49-F238E27FC236}">
                <a16:creationId xmlns:a16="http://schemas.microsoft.com/office/drawing/2014/main" id="{09F7E95C-07BE-DC3B-CE4D-F3753F452CE6}"/>
              </a:ext>
            </a:extLst>
          </p:cNvPr>
          <p:cNvSpPr txBox="1"/>
          <p:nvPr/>
        </p:nvSpPr>
        <p:spPr>
          <a:xfrm>
            <a:off x="292043" y="265931"/>
            <a:ext cx="3424936" cy="4899834"/>
          </a:xfrm>
          <a:prstGeom prst="rect">
            <a:avLst/>
          </a:prstGeom>
        </p:spPr>
        <p:txBody>
          <a:bodyPr vert="horz" lIns="91440" tIns="45720" rIns="91440" bIns="45720" rtlCol="0">
            <a:noAutofit/>
          </a:bodyPr>
          <a:lstStyle/>
          <a:p>
            <a:pPr>
              <a:lnSpc>
                <a:spcPct val="90000"/>
              </a:lnSpc>
              <a:spcAft>
                <a:spcPts val="600"/>
              </a:spcAft>
            </a:pPr>
            <a:r>
              <a:rPr lang="en-US" sz="1600" b="1" dirty="0">
                <a:latin typeface="Arial" panose="020B0604020202020204" pitchFamily="34" charset="0"/>
                <a:cs typeface="Arial" panose="020B0604020202020204" pitchFamily="34" charset="0"/>
              </a:rPr>
              <a:t>Wieder im Klassenraum</a:t>
            </a:r>
          </a:p>
          <a:p>
            <a:pPr indent="-228600">
              <a:lnSpc>
                <a:spcPct val="90000"/>
              </a:lnSpc>
              <a:spcAft>
                <a:spcPts val="600"/>
              </a:spcAft>
              <a:buFont typeface="Arial" panose="020B0604020202020204" pitchFamily="34" charset="0"/>
              <a:buChar char="•"/>
            </a:pPr>
            <a:endParaRPr lang="en-US" sz="1600" b="1" dirty="0">
              <a:latin typeface="Arial" panose="020B0604020202020204" pitchFamily="34" charset="0"/>
              <a:cs typeface="Arial" panose="020B0604020202020204" pitchFamily="34" charset="0"/>
            </a:endParaRPr>
          </a:p>
          <a:p>
            <a:pPr>
              <a:lnSpc>
                <a:spcPct val="90000"/>
              </a:lnSpc>
              <a:spcAft>
                <a:spcPts val="600"/>
              </a:spcAft>
            </a:pPr>
            <a:r>
              <a:rPr lang="en-US" sz="1600" dirty="0">
                <a:latin typeface="Arial" panose="020B0604020202020204" pitchFamily="34" charset="0"/>
                <a:cs typeface="Arial" panose="020B0604020202020204" pitchFamily="34" charset="0"/>
              </a:rPr>
              <a:t>Nach der Pause ging Max zurück in den Klassenraum.</a:t>
            </a:r>
          </a:p>
          <a:p>
            <a:pPr indent="-228600">
              <a:lnSpc>
                <a:spcPct val="90000"/>
              </a:lnSpc>
              <a:spcAft>
                <a:spcPts val="600"/>
              </a:spcAft>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a:lnSpc>
                <a:spcPct val="90000"/>
              </a:lnSpc>
              <a:spcAft>
                <a:spcPts val="600"/>
              </a:spcAft>
            </a:pPr>
            <a:r>
              <a:rPr lang="en-US" sz="1600" dirty="0">
                <a:latin typeface="Arial" panose="020B0604020202020204" pitchFamily="34" charset="0"/>
                <a:cs typeface="Arial" panose="020B0604020202020204" pitchFamily="34" charset="0"/>
              </a:rPr>
              <a:t>Auf seinem Tisch lag </a:t>
            </a:r>
            <a:r>
              <a:rPr lang="en-US" sz="1600" b="1" dirty="0">
                <a:latin typeface="Arial" panose="020B0604020202020204" pitchFamily="34" charset="0"/>
                <a:cs typeface="Arial" panose="020B0604020202020204" pitchFamily="34" charset="0"/>
              </a:rPr>
              <a:t>Knete </a:t>
            </a:r>
            <a:r>
              <a:rPr lang="en-US" sz="1600" dirty="0">
                <a:latin typeface="Arial" panose="020B0604020202020204" pitchFamily="34" charset="0"/>
                <a:cs typeface="Arial" panose="020B0604020202020204" pitchFamily="34" charset="0"/>
              </a:rPr>
              <a:t>und Max nahm zwei Stücke.</a:t>
            </a:r>
          </a:p>
          <a:p>
            <a:pPr indent="-228600">
              <a:lnSpc>
                <a:spcPct val="90000"/>
              </a:lnSpc>
              <a:spcAft>
                <a:spcPts val="600"/>
              </a:spcAft>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a:lnSpc>
                <a:spcPct val="90000"/>
              </a:lnSpc>
              <a:spcAft>
                <a:spcPts val="600"/>
              </a:spcAft>
            </a:pPr>
            <a:r>
              <a:rPr lang="en-US" sz="1600" dirty="0">
                <a:latin typeface="Arial" panose="020B0604020202020204" pitchFamily="34" charset="0"/>
                <a:cs typeface="Arial" panose="020B0604020202020204" pitchFamily="34" charset="0"/>
              </a:rPr>
              <a:t>Er rollte beide mit seinen Händen zu Schlangen, wobei er eine Schlange </a:t>
            </a:r>
            <a:r>
              <a:rPr lang="en-US" sz="1600" b="1" dirty="0">
                <a:latin typeface="Arial" panose="020B0604020202020204" pitchFamily="34" charset="0"/>
                <a:cs typeface="Arial" panose="020B0604020202020204" pitchFamily="34" charset="0"/>
              </a:rPr>
              <a:t>kurz </a:t>
            </a:r>
            <a:r>
              <a:rPr lang="en-US" sz="1600" dirty="0">
                <a:latin typeface="Arial" panose="020B0604020202020204" pitchFamily="34" charset="0"/>
                <a:cs typeface="Arial" panose="020B0604020202020204" pitchFamily="34" charset="0"/>
              </a:rPr>
              <a:t>ließ </a:t>
            </a:r>
            <a:r>
              <a:rPr lang="en-US" sz="1600" b="1" dirty="0">
                <a:latin typeface="Arial" panose="020B0604020202020204" pitchFamily="34" charset="0"/>
                <a:cs typeface="Arial" panose="020B0604020202020204" pitchFamily="34" charset="0"/>
              </a:rPr>
              <a:t>und </a:t>
            </a:r>
            <a:r>
              <a:rPr lang="en-US" sz="1600" dirty="0">
                <a:latin typeface="Arial" panose="020B0604020202020204" pitchFamily="34" charset="0"/>
                <a:cs typeface="Arial" panose="020B0604020202020204" pitchFamily="34" charset="0"/>
              </a:rPr>
              <a:t>die andere </a:t>
            </a:r>
            <a:r>
              <a:rPr lang="en-US" sz="1600" b="1" dirty="0">
                <a:latin typeface="Arial" panose="020B0604020202020204" pitchFamily="34" charset="0"/>
                <a:cs typeface="Arial" panose="020B0604020202020204" pitchFamily="34" charset="0"/>
              </a:rPr>
              <a:t>lang ausrollte</a:t>
            </a:r>
            <a:r>
              <a:rPr lang="en-US" sz="1600" dirty="0">
                <a:latin typeface="Arial" panose="020B0604020202020204" pitchFamily="34" charset="0"/>
                <a:cs typeface="Arial" panose="020B0604020202020204" pitchFamily="34" charset="0"/>
              </a:rPr>
              <a:t>.</a:t>
            </a:r>
          </a:p>
          <a:p>
            <a:pPr indent="-228600">
              <a:lnSpc>
                <a:spcPct val="90000"/>
              </a:lnSpc>
              <a:spcAft>
                <a:spcPts val="600"/>
              </a:spcAft>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a:lnSpc>
                <a:spcPct val="90000"/>
              </a:lnSpc>
              <a:spcAft>
                <a:spcPts val="600"/>
              </a:spcAft>
            </a:pPr>
            <a:r>
              <a:rPr lang="en-US" sz="1600" dirty="0">
                <a:latin typeface="Arial" panose="020B0604020202020204" pitchFamily="34" charset="0"/>
                <a:cs typeface="Arial" panose="020B0604020202020204" pitchFamily="34" charset="0"/>
              </a:rPr>
              <a:t>Max legte beide nebeneinander.</a:t>
            </a:r>
          </a:p>
          <a:p>
            <a:pPr>
              <a:lnSpc>
                <a:spcPct val="90000"/>
              </a:lnSpc>
              <a:spcAft>
                <a:spcPts val="600"/>
              </a:spcAft>
            </a:pPr>
            <a:endParaRPr lang="en-US" sz="1600" dirty="0">
              <a:latin typeface="Arial" panose="020B0604020202020204" pitchFamily="34" charset="0"/>
              <a:cs typeface="Arial" panose="020B0604020202020204" pitchFamily="34" charset="0"/>
            </a:endParaRPr>
          </a:p>
          <a:p>
            <a:pPr>
              <a:lnSpc>
                <a:spcPct val="90000"/>
              </a:lnSpc>
              <a:spcAft>
                <a:spcPts val="600"/>
              </a:spcAft>
            </a:pPr>
            <a:r>
              <a:rPr lang="en-US" sz="1600" dirty="0">
                <a:latin typeface="Arial" panose="020B0604020202020204" pitchFamily="34" charset="0"/>
                <a:cs typeface="Arial" panose="020B0604020202020204" pitchFamily="34" charset="0"/>
              </a:rPr>
              <a:t>Er befühlte die kurze Schlange, sie war schnell zu Ende, bei der langen Schlange dauerte es viel länger. </a:t>
            </a:r>
          </a:p>
        </p:txBody>
      </p:sp>
      <p:sp>
        <p:nvSpPr>
          <p:cNvPr id="3" name="Textfeld 2">
            <a:extLst>
              <a:ext uri="{FF2B5EF4-FFF2-40B4-BE49-F238E27FC236}">
                <a16:creationId xmlns:a16="http://schemas.microsoft.com/office/drawing/2014/main" id="{B68D5200-18D7-78FF-5A84-5CCACECA647D}"/>
              </a:ext>
            </a:extLst>
          </p:cNvPr>
          <p:cNvSpPr txBox="1"/>
          <p:nvPr/>
        </p:nvSpPr>
        <p:spPr>
          <a:xfrm>
            <a:off x="838200" y="2434201"/>
            <a:ext cx="3822189" cy="3742762"/>
          </a:xfrm>
          <a:prstGeom prst="rect">
            <a:avLst/>
          </a:prstGeom>
        </p:spPr>
        <p:txBody>
          <a:bodyPr vert="horz" lIns="91440" tIns="45720" rIns="91440" bIns="45720" rtlCol="0">
            <a:normAutofit/>
          </a:bodyPr>
          <a:lstStyle/>
          <a:p>
            <a:pPr>
              <a:lnSpc>
                <a:spcPct val="90000"/>
              </a:lnSpc>
              <a:spcBef>
                <a:spcPts val="800"/>
              </a:spcBef>
              <a:spcAft>
                <a:spcPts val="400"/>
              </a:spcAft>
            </a:pPr>
            <a:endParaRPr lang="en-US" sz="800" dirty="0">
              <a:effectLst/>
            </a:endParaRPr>
          </a:p>
        </p:txBody>
      </p:sp>
      <p:graphicFrame>
        <p:nvGraphicFramePr>
          <p:cNvPr id="13" name="Tabelle 12">
            <a:extLst>
              <a:ext uri="{FF2B5EF4-FFF2-40B4-BE49-F238E27FC236}">
                <a16:creationId xmlns:a16="http://schemas.microsoft.com/office/drawing/2014/main" id="{9F4970A1-E57A-6B92-F864-D26CF57F68D0}"/>
              </a:ext>
            </a:extLst>
          </p:cNvPr>
          <p:cNvGraphicFramePr>
            <a:graphicFrameLocks noGrp="1"/>
          </p:cNvGraphicFramePr>
          <p:nvPr>
            <p:extLst>
              <p:ext uri="{D42A27DB-BD31-4B8C-83A1-F6EECF244321}">
                <p14:modId xmlns:p14="http://schemas.microsoft.com/office/powerpoint/2010/main" val="3143518806"/>
              </p:ext>
            </p:extLst>
          </p:nvPr>
        </p:nvGraphicFramePr>
        <p:xfrm>
          <a:off x="0" y="5333008"/>
          <a:ext cx="3716978" cy="1524000"/>
        </p:xfrm>
        <a:graphic>
          <a:graphicData uri="http://schemas.openxmlformats.org/drawingml/2006/table">
            <a:tbl>
              <a:tblPr firstRow="1" bandRow="1">
                <a:tableStyleId>{5C22544A-7EE6-4342-B048-85BDC9FD1C3A}</a:tableStyleId>
              </a:tblPr>
              <a:tblGrid>
                <a:gridCol w="1858489">
                  <a:extLst>
                    <a:ext uri="{9D8B030D-6E8A-4147-A177-3AD203B41FA5}">
                      <a16:colId xmlns:a16="http://schemas.microsoft.com/office/drawing/2014/main" val="4104092870"/>
                    </a:ext>
                  </a:extLst>
                </a:gridCol>
                <a:gridCol w="1858489">
                  <a:extLst>
                    <a:ext uri="{9D8B030D-6E8A-4147-A177-3AD203B41FA5}">
                      <a16:colId xmlns:a16="http://schemas.microsoft.com/office/drawing/2014/main" val="2749627944"/>
                    </a:ext>
                  </a:extLst>
                </a:gridCol>
              </a:tblGrid>
              <a:tr h="370840">
                <a:tc>
                  <a:txBody>
                    <a:bodyPr/>
                    <a:lstStyle/>
                    <a:p>
                      <a:r>
                        <a:rPr lang="de-DE" sz="1100" dirty="0">
                          <a:latin typeface="Arial" panose="020B0604020202020204" pitchFamily="34" charset="0"/>
                          <a:cs typeface="Arial" panose="020B0604020202020204" pitchFamily="34" charset="0"/>
                        </a:rPr>
                        <a:t>Methodische Überlegungen</a:t>
                      </a:r>
                    </a:p>
                  </a:txBody>
                  <a:tcPr/>
                </a:tc>
                <a:tc>
                  <a:txBody>
                    <a:bodyPr/>
                    <a:lstStyle/>
                    <a:p>
                      <a:r>
                        <a:rPr lang="de-DE" sz="1100" dirty="0">
                          <a:latin typeface="Arial" panose="020B0604020202020204" pitchFamily="34" charset="0"/>
                          <a:cs typeface="Arial" panose="020B0604020202020204" pitchFamily="34" charset="0"/>
                        </a:rPr>
                        <a:t>Material</a:t>
                      </a:r>
                    </a:p>
                  </a:txBody>
                  <a:tcPr/>
                </a:tc>
                <a:extLst>
                  <a:ext uri="{0D108BD9-81ED-4DB2-BD59-A6C34878D82A}">
                    <a16:rowId xmlns:a16="http://schemas.microsoft.com/office/drawing/2014/main" val="3581739261"/>
                  </a:ext>
                </a:extLst>
              </a:tr>
              <a:tr h="370840">
                <a:tc>
                  <a:txBody>
                    <a:bodyPr/>
                    <a:lstStyle/>
                    <a:p>
                      <a:r>
                        <a:rPr lang="de-DE" sz="1100" dirty="0">
                          <a:latin typeface="Arial" panose="020B0604020202020204" pitchFamily="34" charset="0"/>
                          <a:cs typeface="Arial" panose="020B0604020202020204" pitchFamily="34" charset="0"/>
                        </a:rPr>
                        <a:t>Die Schüler:innen nehmen die Knete taktil wahr. Anschließend formen sie mit Unterstützung eine kurze, dann eine lange Schlange</a:t>
                      </a:r>
                    </a:p>
                  </a:txBody>
                  <a:tcPr/>
                </a:tc>
                <a:tc>
                  <a:txBody>
                    <a:bodyPr/>
                    <a:lstStyle/>
                    <a:p>
                      <a:r>
                        <a:rPr lang="de-DE" sz="1100" dirty="0">
                          <a:latin typeface="Arial" panose="020B0604020202020204" pitchFamily="34" charset="0"/>
                          <a:cs typeface="Arial" panose="020B0604020202020204" pitchFamily="34" charset="0"/>
                        </a:rPr>
                        <a:t>Knete</a:t>
                      </a:r>
                    </a:p>
                  </a:txBody>
                  <a:tcPr/>
                </a:tc>
                <a:extLst>
                  <a:ext uri="{0D108BD9-81ED-4DB2-BD59-A6C34878D82A}">
                    <a16:rowId xmlns:a16="http://schemas.microsoft.com/office/drawing/2014/main" val="1934811630"/>
                  </a:ext>
                </a:extLst>
              </a:tr>
            </a:tbl>
          </a:graphicData>
        </a:graphic>
      </p:graphicFrame>
    </p:spTree>
    <p:extLst>
      <p:ext uri="{BB962C8B-B14F-4D97-AF65-F5344CB8AC3E}">
        <p14:creationId xmlns:p14="http://schemas.microsoft.com/office/powerpoint/2010/main" val="16164580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fik 12">
            <a:extLst>
              <a:ext uri="{FF2B5EF4-FFF2-40B4-BE49-F238E27FC236}">
                <a16:creationId xmlns:a16="http://schemas.microsoft.com/office/drawing/2014/main" id="{CFE97858-589E-EFE0-E2D4-02C459EE5342}"/>
              </a:ext>
            </a:extLst>
          </p:cNvPr>
          <p:cNvPicPr>
            <a:picLocks noChangeAspect="1"/>
          </p:cNvPicPr>
          <p:nvPr/>
        </p:nvPicPr>
        <p:blipFill>
          <a:blip r:embed="rId2">
            <a:extLst>
              <a:ext uri="{28A0092B-C50C-407E-A947-70E740481C1C}">
                <a14:useLocalDpi xmlns:a14="http://schemas.microsoft.com/office/drawing/2010/main" val="0"/>
              </a:ext>
            </a:extLst>
          </a:blip>
          <a:srcRect b="108"/>
          <a:stretch>
            <a:fillRect/>
          </a:stretch>
        </p:blipFill>
        <p:spPr>
          <a:xfrm>
            <a:off x="1" y="10"/>
            <a:ext cx="9669642" cy="6857990"/>
          </a:xfrm>
          <a:prstGeom prst="rect">
            <a:avLst/>
          </a:prstGeom>
        </p:spPr>
      </p:pic>
      <p:sp>
        <p:nvSpPr>
          <p:cNvPr id="20" name="Rectangle 1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feld 8">
            <a:extLst>
              <a:ext uri="{FF2B5EF4-FFF2-40B4-BE49-F238E27FC236}">
                <a16:creationId xmlns:a16="http://schemas.microsoft.com/office/drawing/2014/main" id="{CAD94B20-9CE2-3383-EC3A-B9334A271FF5}"/>
              </a:ext>
            </a:extLst>
          </p:cNvPr>
          <p:cNvSpPr txBox="1"/>
          <p:nvPr/>
        </p:nvSpPr>
        <p:spPr>
          <a:xfrm>
            <a:off x="8121733" y="103657"/>
            <a:ext cx="3822189" cy="3742762"/>
          </a:xfrm>
          <a:prstGeom prst="rect">
            <a:avLst/>
          </a:prstGeom>
        </p:spPr>
        <p:txBody>
          <a:bodyPr vert="horz" lIns="91440" tIns="45720" rIns="91440" bIns="45720" rtlCol="0">
            <a:noAutofit/>
          </a:bodyPr>
          <a:lstStyle/>
          <a:p>
            <a:pPr>
              <a:lnSpc>
                <a:spcPct val="90000"/>
              </a:lnSpc>
              <a:spcAft>
                <a:spcPts val="600"/>
              </a:spcAft>
            </a:pPr>
            <a:r>
              <a:rPr lang="en-US" sz="1600" b="1" dirty="0">
                <a:latin typeface="Arial" panose="020B0604020202020204" pitchFamily="34" charset="0"/>
                <a:cs typeface="Arial" panose="020B0604020202020204" pitchFamily="34" charset="0"/>
              </a:rPr>
              <a:t>Wieder zu Hause</a:t>
            </a:r>
          </a:p>
          <a:p>
            <a:pPr indent="-228600">
              <a:lnSpc>
                <a:spcPct val="90000"/>
              </a:lnSpc>
              <a:spcAft>
                <a:spcPts val="600"/>
              </a:spcAft>
              <a:buFont typeface="Arial" panose="020B0604020202020204" pitchFamily="34" charset="0"/>
              <a:buChar char="•"/>
            </a:pPr>
            <a:endParaRPr lang="en-US" sz="1600" b="1" dirty="0">
              <a:latin typeface="Arial" panose="020B0604020202020204" pitchFamily="34" charset="0"/>
              <a:cs typeface="Arial" panose="020B0604020202020204" pitchFamily="34" charset="0"/>
            </a:endParaRPr>
          </a:p>
          <a:p>
            <a:pPr>
              <a:lnSpc>
                <a:spcPct val="90000"/>
              </a:lnSpc>
              <a:spcAft>
                <a:spcPts val="600"/>
              </a:spcAft>
            </a:pPr>
            <a:r>
              <a:rPr lang="en-US" sz="1600" dirty="0">
                <a:latin typeface="Arial" panose="020B0604020202020204" pitchFamily="34" charset="0"/>
                <a:cs typeface="Arial" panose="020B0604020202020204" pitchFamily="34" charset="0"/>
              </a:rPr>
              <a:t>Der Schultag war vorbei und Max fuhr mit dem Schulbus nach Hause.</a:t>
            </a:r>
          </a:p>
          <a:p>
            <a:pPr indent="-228600">
              <a:lnSpc>
                <a:spcPct val="90000"/>
              </a:lnSpc>
              <a:spcAft>
                <a:spcPts val="600"/>
              </a:spcAft>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a:lnSpc>
                <a:spcPct val="90000"/>
              </a:lnSpc>
              <a:spcAft>
                <a:spcPts val="600"/>
              </a:spcAft>
            </a:pPr>
            <a:r>
              <a:rPr lang="en-US" sz="1600" dirty="0">
                <a:latin typeface="Arial" panose="020B0604020202020204" pitchFamily="34" charset="0"/>
                <a:cs typeface="Arial" panose="020B0604020202020204" pitchFamily="34" charset="0"/>
              </a:rPr>
              <a:t>Als er die Haustür öffnete, wartete dort schon seine Familie. Auch sein Hund Jesy freute sich riesig, Max wiederzusehen.</a:t>
            </a:r>
          </a:p>
          <a:p>
            <a:pPr>
              <a:lnSpc>
                <a:spcPct val="90000"/>
              </a:lnSpc>
              <a:spcAft>
                <a:spcPts val="600"/>
              </a:spcAft>
            </a:pPr>
            <a:endParaRPr lang="en-US" sz="1600" dirty="0">
              <a:latin typeface="Arial" panose="020B0604020202020204" pitchFamily="34" charset="0"/>
              <a:cs typeface="Arial" panose="020B0604020202020204" pitchFamily="34" charset="0"/>
            </a:endParaRPr>
          </a:p>
          <a:p>
            <a:pPr>
              <a:lnSpc>
                <a:spcPct val="90000"/>
              </a:lnSpc>
              <a:spcAft>
                <a:spcPts val="600"/>
              </a:spcAft>
            </a:pPr>
            <a:r>
              <a:rPr lang="en-US" sz="1600" dirty="0">
                <a:latin typeface="Arial" panose="020B0604020202020204" pitchFamily="34" charset="0"/>
                <a:cs typeface="Arial" panose="020B0604020202020204" pitchFamily="34" charset="0"/>
              </a:rPr>
              <a:t>Jesy bellte </a:t>
            </a:r>
            <a:r>
              <a:rPr lang="en-US" sz="1600" b="1" dirty="0">
                <a:latin typeface="Arial" panose="020B0604020202020204" pitchFamily="34" charset="0"/>
                <a:cs typeface="Arial" panose="020B0604020202020204" pitchFamily="34" charset="0"/>
              </a:rPr>
              <a:t>einmal kurz: „Wau!“ </a:t>
            </a:r>
            <a:r>
              <a:rPr lang="en-US" sz="1600" dirty="0">
                <a:latin typeface="Arial" panose="020B0604020202020204" pitchFamily="34" charset="0"/>
                <a:cs typeface="Arial" panose="020B0604020202020204" pitchFamily="34" charset="0"/>
              </a:rPr>
              <a:t>Dann bellte er noch einmal, diesmal </a:t>
            </a:r>
            <a:r>
              <a:rPr lang="en-US" sz="1600" b="1" dirty="0">
                <a:latin typeface="Arial" panose="020B0604020202020204" pitchFamily="34" charset="0"/>
                <a:cs typeface="Arial" panose="020B0604020202020204" pitchFamily="34" charset="0"/>
              </a:rPr>
              <a:t>länger: „Wauwauwau!“</a:t>
            </a:r>
          </a:p>
          <a:p>
            <a:pPr>
              <a:lnSpc>
                <a:spcPct val="90000"/>
              </a:lnSpc>
              <a:spcAft>
                <a:spcPts val="600"/>
              </a:spcAft>
            </a:pPr>
            <a:endParaRPr lang="en-US" sz="1600" b="1" dirty="0">
              <a:latin typeface="Arial" panose="020B0604020202020204" pitchFamily="34" charset="0"/>
              <a:cs typeface="Arial" panose="020B0604020202020204" pitchFamily="34" charset="0"/>
            </a:endParaRPr>
          </a:p>
          <a:p>
            <a:pPr>
              <a:lnSpc>
                <a:spcPct val="90000"/>
              </a:lnSpc>
              <a:spcAft>
                <a:spcPts val="600"/>
              </a:spcAft>
            </a:pPr>
            <a:r>
              <a:rPr lang="en-US" sz="1600" dirty="0">
                <a:latin typeface="Arial" panose="020B0604020202020204" pitchFamily="34" charset="0"/>
                <a:cs typeface="Arial" panose="020B0604020202020204" pitchFamily="34" charset="0"/>
              </a:rPr>
              <a:t>Max lachte und streichelte seinen Hund.</a:t>
            </a:r>
          </a:p>
          <a:p>
            <a:pPr>
              <a:lnSpc>
                <a:spcPct val="90000"/>
              </a:lnSpc>
              <a:spcAft>
                <a:spcPts val="600"/>
              </a:spcAft>
            </a:pPr>
            <a:endParaRPr lang="en-US" sz="1600" dirty="0">
              <a:latin typeface="Arial" panose="020B0604020202020204" pitchFamily="34" charset="0"/>
              <a:cs typeface="Arial" panose="020B0604020202020204" pitchFamily="34" charset="0"/>
            </a:endParaRPr>
          </a:p>
          <a:p>
            <a:pPr>
              <a:lnSpc>
                <a:spcPct val="90000"/>
              </a:lnSpc>
              <a:spcAft>
                <a:spcPts val="600"/>
              </a:spcAft>
            </a:pPr>
            <a:r>
              <a:rPr lang="en-US" sz="1600" b="1" dirty="0">
                <a:latin typeface="Arial" panose="020B0604020202020204" pitchFamily="34" charset="0"/>
                <a:cs typeface="Arial" panose="020B0604020202020204" pitchFamily="34" charset="0"/>
              </a:rPr>
              <a:t>„Na, Jesy, hast du schon auf mich gewartet?“</a:t>
            </a:r>
            <a:endParaRPr lang="en-US" sz="1600" dirty="0">
              <a:latin typeface="Arial" panose="020B0604020202020204" pitchFamily="34" charset="0"/>
              <a:cs typeface="Arial" panose="020B0604020202020204" pitchFamily="34" charset="0"/>
            </a:endParaRPr>
          </a:p>
        </p:txBody>
      </p:sp>
      <p:sp>
        <p:nvSpPr>
          <p:cNvPr id="3" name="Textfeld 2">
            <a:extLst>
              <a:ext uri="{FF2B5EF4-FFF2-40B4-BE49-F238E27FC236}">
                <a16:creationId xmlns:a16="http://schemas.microsoft.com/office/drawing/2014/main" id="{B61B2DD3-7AEA-57EE-2956-0E20BA6926CE}"/>
              </a:ext>
            </a:extLst>
          </p:cNvPr>
          <p:cNvSpPr txBox="1"/>
          <p:nvPr/>
        </p:nvSpPr>
        <p:spPr>
          <a:xfrm>
            <a:off x="363186" y="403521"/>
            <a:ext cx="3436917" cy="3742762"/>
          </a:xfrm>
          <a:prstGeom prst="rect">
            <a:avLst/>
          </a:prstGeom>
        </p:spPr>
        <p:txBody>
          <a:bodyPr vert="horz" lIns="91440" tIns="45720" rIns="91440" bIns="45720" rtlCol="0">
            <a:normAutofit/>
          </a:bodyPr>
          <a:lstStyle/>
          <a:p>
            <a:pPr>
              <a:lnSpc>
                <a:spcPct val="90000"/>
              </a:lnSpc>
              <a:spcBef>
                <a:spcPts val="1800"/>
              </a:spcBef>
              <a:spcAft>
                <a:spcPts val="400"/>
              </a:spcAft>
            </a:pPr>
            <a:endParaRPr lang="en-US" sz="1600" dirty="0">
              <a:effectLst/>
              <a:latin typeface="Arial" panose="020B0604020202020204" pitchFamily="34" charset="0"/>
              <a:cs typeface="Arial" panose="020B0604020202020204" pitchFamily="34" charset="0"/>
            </a:endParaRPr>
          </a:p>
        </p:txBody>
      </p:sp>
      <p:graphicFrame>
        <p:nvGraphicFramePr>
          <p:cNvPr id="15" name="Tabelle 14">
            <a:extLst>
              <a:ext uri="{FF2B5EF4-FFF2-40B4-BE49-F238E27FC236}">
                <a16:creationId xmlns:a16="http://schemas.microsoft.com/office/drawing/2014/main" id="{161DF7C0-ABE2-CB17-4F1C-E2F7264F9C2A}"/>
              </a:ext>
            </a:extLst>
          </p:cNvPr>
          <p:cNvGraphicFramePr>
            <a:graphicFrameLocks noGrp="1"/>
          </p:cNvGraphicFramePr>
          <p:nvPr>
            <p:extLst>
              <p:ext uri="{D42A27DB-BD31-4B8C-83A1-F6EECF244321}">
                <p14:modId xmlns:p14="http://schemas.microsoft.com/office/powerpoint/2010/main" val="3403776729"/>
              </p:ext>
            </p:extLst>
          </p:nvPr>
        </p:nvGraphicFramePr>
        <p:xfrm>
          <a:off x="8080932" y="5222230"/>
          <a:ext cx="4111068" cy="1635760"/>
        </p:xfrm>
        <a:graphic>
          <a:graphicData uri="http://schemas.openxmlformats.org/drawingml/2006/table">
            <a:tbl>
              <a:tblPr firstRow="1" bandRow="1">
                <a:tableStyleId>{5C22544A-7EE6-4342-B048-85BDC9FD1C3A}</a:tableStyleId>
              </a:tblPr>
              <a:tblGrid>
                <a:gridCol w="2055534">
                  <a:extLst>
                    <a:ext uri="{9D8B030D-6E8A-4147-A177-3AD203B41FA5}">
                      <a16:colId xmlns:a16="http://schemas.microsoft.com/office/drawing/2014/main" val="4104092870"/>
                    </a:ext>
                  </a:extLst>
                </a:gridCol>
                <a:gridCol w="2055534">
                  <a:extLst>
                    <a:ext uri="{9D8B030D-6E8A-4147-A177-3AD203B41FA5}">
                      <a16:colId xmlns:a16="http://schemas.microsoft.com/office/drawing/2014/main" val="2749627944"/>
                    </a:ext>
                  </a:extLst>
                </a:gridCol>
              </a:tblGrid>
              <a:tr h="370840">
                <a:tc>
                  <a:txBody>
                    <a:bodyPr/>
                    <a:lstStyle/>
                    <a:p>
                      <a:r>
                        <a:rPr lang="de-DE" sz="1100" dirty="0">
                          <a:latin typeface="Arial" panose="020B0604020202020204" pitchFamily="34" charset="0"/>
                          <a:cs typeface="Arial" panose="020B0604020202020204" pitchFamily="34" charset="0"/>
                        </a:rPr>
                        <a:t>Methodische Überlegungen</a:t>
                      </a:r>
                    </a:p>
                  </a:txBody>
                  <a:tcPr/>
                </a:tc>
                <a:tc>
                  <a:txBody>
                    <a:bodyPr/>
                    <a:lstStyle/>
                    <a:p>
                      <a:r>
                        <a:rPr lang="de-DE" sz="1100" dirty="0">
                          <a:latin typeface="Arial" panose="020B0604020202020204" pitchFamily="34" charset="0"/>
                          <a:cs typeface="Arial" panose="020B0604020202020204" pitchFamily="34" charset="0"/>
                        </a:rPr>
                        <a:t>Material</a:t>
                      </a:r>
                    </a:p>
                  </a:txBody>
                  <a:tcPr/>
                </a:tc>
                <a:extLst>
                  <a:ext uri="{0D108BD9-81ED-4DB2-BD59-A6C34878D82A}">
                    <a16:rowId xmlns:a16="http://schemas.microsoft.com/office/drawing/2014/main" val="3581739261"/>
                  </a:ext>
                </a:extLst>
              </a:tr>
              <a:tr h="370840">
                <a:tc>
                  <a:txBody>
                    <a:bodyPr/>
                    <a:lstStyle/>
                    <a:p>
                      <a:r>
                        <a:rPr lang="de-DE" sz="1100" dirty="0">
                          <a:latin typeface="Arial" panose="020B0604020202020204" pitchFamily="34" charset="0"/>
                          <a:cs typeface="Arial" panose="020B0604020202020204" pitchFamily="34" charset="0"/>
                        </a:rPr>
                        <a:t>Die Heimfahrt kann wieder mit dem imaginären Bus gespielt werden. </a:t>
                      </a:r>
                    </a:p>
                    <a:p>
                      <a:r>
                        <a:rPr lang="de-DE" sz="1100" dirty="0">
                          <a:latin typeface="Arial" panose="020B0604020202020204" pitchFamily="34" charset="0"/>
                          <a:cs typeface="Arial" panose="020B0604020202020204" pitchFamily="34" charset="0"/>
                        </a:rPr>
                        <a:t>Die Hundelaute werden auf dem BIGmack aufgenommen und von den Schülern und Schülerinnen ausgelöst. </a:t>
                      </a:r>
                    </a:p>
                  </a:txBody>
                  <a:tcPr/>
                </a:tc>
                <a:tc>
                  <a:txBody>
                    <a:bodyPr/>
                    <a:lstStyle/>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BIGmack</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Plüschhund </a:t>
                      </a:r>
                    </a:p>
                  </a:txBody>
                  <a:tcPr/>
                </a:tc>
                <a:extLst>
                  <a:ext uri="{0D108BD9-81ED-4DB2-BD59-A6C34878D82A}">
                    <a16:rowId xmlns:a16="http://schemas.microsoft.com/office/drawing/2014/main" val="1934811630"/>
                  </a:ext>
                </a:extLst>
              </a:tr>
            </a:tbl>
          </a:graphicData>
        </a:graphic>
      </p:graphicFrame>
    </p:spTree>
    <p:extLst>
      <p:ext uri="{BB962C8B-B14F-4D97-AF65-F5344CB8AC3E}">
        <p14:creationId xmlns:p14="http://schemas.microsoft.com/office/powerpoint/2010/main" val="11817177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fik 6">
            <a:extLst>
              <a:ext uri="{FF2B5EF4-FFF2-40B4-BE49-F238E27FC236}">
                <a16:creationId xmlns:a16="http://schemas.microsoft.com/office/drawing/2014/main" id="{9B354A01-C077-0388-1F5E-28B3135C10A3}"/>
              </a:ext>
            </a:extLst>
          </p:cNvPr>
          <p:cNvPicPr>
            <a:picLocks noChangeAspect="1"/>
          </p:cNvPicPr>
          <p:nvPr/>
        </p:nvPicPr>
        <p:blipFill>
          <a:blip r:embed="rId2">
            <a:extLst>
              <a:ext uri="{28A0092B-C50C-407E-A947-70E740481C1C}">
                <a14:useLocalDpi xmlns:a14="http://schemas.microsoft.com/office/drawing/2010/main" val="0"/>
              </a:ext>
            </a:extLst>
          </a:blip>
          <a:srcRect t="2955" b="12360"/>
          <a:stretch>
            <a:fillRect/>
          </a:stretch>
        </p:blipFill>
        <p:spPr>
          <a:xfrm>
            <a:off x="1" y="10"/>
            <a:ext cx="9669642" cy="6857990"/>
          </a:xfrm>
          <a:prstGeom prst="rect">
            <a:avLst/>
          </a:prstGeom>
        </p:spPr>
      </p:pic>
      <p:sp>
        <p:nvSpPr>
          <p:cNvPr id="19" name="Rectangle 1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feld 2">
            <a:extLst>
              <a:ext uri="{FF2B5EF4-FFF2-40B4-BE49-F238E27FC236}">
                <a16:creationId xmlns:a16="http://schemas.microsoft.com/office/drawing/2014/main" id="{1E06DB9C-4E29-14D8-E146-436465366B2B}"/>
              </a:ext>
            </a:extLst>
          </p:cNvPr>
          <p:cNvSpPr txBox="1"/>
          <p:nvPr/>
        </p:nvSpPr>
        <p:spPr>
          <a:xfrm>
            <a:off x="7760072" y="949786"/>
            <a:ext cx="3822189" cy="3742762"/>
          </a:xfrm>
          <a:prstGeom prst="rect">
            <a:avLst/>
          </a:prstGeom>
        </p:spPr>
        <p:txBody>
          <a:bodyPr vert="horz" lIns="91440" tIns="45720" rIns="91440" bIns="45720" rtlCol="0">
            <a:noAutofit/>
          </a:bodyPr>
          <a:lstStyle/>
          <a:p>
            <a:pPr>
              <a:lnSpc>
                <a:spcPct val="90000"/>
              </a:lnSpc>
              <a:spcBef>
                <a:spcPts val="800"/>
              </a:spcBef>
              <a:spcAft>
                <a:spcPts val="400"/>
              </a:spcAft>
            </a:pPr>
            <a:endParaRPr lang="en-US" sz="1600" dirty="0">
              <a:latin typeface="Arial" panose="020B0604020202020204" pitchFamily="34" charset="0"/>
              <a:cs typeface="Arial" panose="020B0604020202020204" pitchFamily="34" charset="0"/>
            </a:endParaRPr>
          </a:p>
        </p:txBody>
      </p:sp>
      <p:sp>
        <p:nvSpPr>
          <p:cNvPr id="13" name="Textfeld 12">
            <a:extLst>
              <a:ext uri="{FF2B5EF4-FFF2-40B4-BE49-F238E27FC236}">
                <a16:creationId xmlns:a16="http://schemas.microsoft.com/office/drawing/2014/main" id="{6753421F-9008-9307-98BB-EC5A961B8415}"/>
              </a:ext>
            </a:extLst>
          </p:cNvPr>
          <p:cNvSpPr txBox="1"/>
          <p:nvPr/>
        </p:nvSpPr>
        <p:spPr>
          <a:xfrm>
            <a:off x="8517248" y="172184"/>
            <a:ext cx="3461656" cy="4524315"/>
          </a:xfrm>
          <a:prstGeom prst="rect">
            <a:avLst/>
          </a:prstGeom>
          <a:noFill/>
        </p:spPr>
        <p:txBody>
          <a:bodyPr wrap="square">
            <a:spAutoFit/>
          </a:bodyPr>
          <a:lstStyle/>
          <a:p>
            <a:pPr>
              <a:buNone/>
            </a:pPr>
            <a:r>
              <a:rPr lang="de-DE" sz="1600" b="1" dirty="0">
                <a:latin typeface="Arial" panose="020B0604020202020204" pitchFamily="34" charset="0"/>
                <a:cs typeface="Arial" panose="020B0604020202020204" pitchFamily="34" charset="0"/>
              </a:rPr>
              <a:t>Kurze und lange Stöcke</a:t>
            </a:r>
          </a:p>
          <a:p>
            <a:pPr>
              <a:buNone/>
            </a:pPr>
            <a:endParaRPr lang="de-DE" sz="1600" b="1" dirty="0">
              <a:latin typeface="Arial" panose="020B0604020202020204" pitchFamily="34" charset="0"/>
              <a:cs typeface="Arial" panose="020B0604020202020204" pitchFamily="34" charset="0"/>
            </a:endParaRPr>
          </a:p>
          <a:p>
            <a:pPr>
              <a:buNone/>
            </a:pPr>
            <a:endParaRPr lang="de-DE" sz="1600" dirty="0">
              <a:latin typeface="Arial" panose="020B0604020202020204" pitchFamily="34" charset="0"/>
              <a:cs typeface="Arial" panose="020B0604020202020204" pitchFamily="34" charset="0"/>
            </a:endParaRPr>
          </a:p>
          <a:p>
            <a:pPr>
              <a:buNone/>
            </a:pPr>
            <a:r>
              <a:rPr lang="de-DE" sz="1600" dirty="0">
                <a:latin typeface="Arial" panose="020B0604020202020204" pitchFamily="34" charset="0"/>
                <a:cs typeface="Arial" panose="020B0604020202020204" pitchFamily="34" charset="0"/>
              </a:rPr>
              <a:t>Max ging mit Jesy in den Garten.</a:t>
            </a:r>
          </a:p>
          <a:p>
            <a:pPr>
              <a:buNone/>
            </a:pPr>
            <a:endParaRPr lang="de-DE" sz="1600" dirty="0">
              <a:latin typeface="Arial" panose="020B0604020202020204" pitchFamily="34" charset="0"/>
              <a:cs typeface="Arial" panose="020B0604020202020204" pitchFamily="34" charset="0"/>
            </a:endParaRPr>
          </a:p>
          <a:p>
            <a:pPr>
              <a:buNone/>
            </a:pPr>
            <a:r>
              <a:rPr lang="de-DE" sz="1600" dirty="0">
                <a:latin typeface="Arial" panose="020B0604020202020204" pitchFamily="34" charset="0"/>
                <a:cs typeface="Arial" panose="020B0604020202020204" pitchFamily="34" charset="0"/>
              </a:rPr>
              <a:t>Dort fand er zwei Stöcke, einen </a:t>
            </a:r>
            <a:r>
              <a:rPr lang="de-DE" sz="1600" b="1" dirty="0">
                <a:latin typeface="Arial" panose="020B0604020202020204" pitchFamily="34" charset="0"/>
                <a:cs typeface="Arial" panose="020B0604020202020204" pitchFamily="34" charset="0"/>
              </a:rPr>
              <a:t>kurzen</a:t>
            </a:r>
            <a:r>
              <a:rPr lang="de-DE" sz="1600" dirty="0">
                <a:latin typeface="Arial" panose="020B0604020202020204" pitchFamily="34" charset="0"/>
                <a:cs typeface="Arial" panose="020B0604020202020204" pitchFamily="34" charset="0"/>
              </a:rPr>
              <a:t> und einen </a:t>
            </a:r>
            <a:r>
              <a:rPr lang="de-DE" sz="1600" b="1" dirty="0">
                <a:latin typeface="Arial" panose="020B0604020202020204" pitchFamily="34" charset="0"/>
                <a:cs typeface="Arial" panose="020B0604020202020204" pitchFamily="34" charset="0"/>
              </a:rPr>
              <a:t>langen</a:t>
            </a:r>
            <a:r>
              <a:rPr lang="de-DE" sz="1600" dirty="0">
                <a:latin typeface="Arial" panose="020B0604020202020204" pitchFamily="34" charset="0"/>
                <a:cs typeface="Arial" panose="020B0604020202020204" pitchFamily="34" charset="0"/>
              </a:rPr>
              <a:t>.</a:t>
            </a:r>
          </a:p>
          <a:p>
            <a:pPr>
              <a:buNone/>
            </a:pPr>
            <a:endParaRPr lang="de-DE" sz="1600" dirty="0">
              <a:latin typeface="Arial" panose="020B0604020202020204" pitchFamily="34" charset="0"/>
              <a:cs typeface="Arial" panose="020B0604020202020204" pitchFamily="34" charset="0"/>
            </a:endParaRPr>
          </a:p>
          <a:p>
            <a:pPr>
              <a:buNone/>
            </a:pPr>
            <a:r>
              <a:rPr lang="de-DE" sz="1600" dirty="0">
                <a:latin typeface="Arial" panose="020B0604020202020204" pitchFamily="34" charset="0"/>
                <a:cs typeface="Arial" panose="020B0604020202020204" pitchFamily="34" charset="0"/>
              </a:rPr>
              <a:t>Max warf für Jesy zuerst den kurzen Stock.</a:t>
            </a:r>
          </a:p>
          <a:p>
            <a:pPr>
              <a:buNone/>
            </a:pPr>
            <a:br>
              <a:rPr lang="de-DE" sz="1600" dirty="0">
                <a:latin typeface="Arial" panose="020B0604020202020204" pitchFamily="34" charset="0"/>
                <a:cs typeface="Arial" panose="020B0604020202020204" pitchFamily="34" charset="0"/>
              </a:rPr>
            </a:br>
            <a:r>
              <a:rPr lang="de-DE" sz="1600" dirty="0">
                <a:latin typeface="Arial" panose="020B0604020202020204" pitchFamily="34" charset="0"/>
                <a:cs typeface="Arial" panose="020B0604020202020204" pitchFamily="34" charset="0"/>
              </a:rPr>
              <a:t>Jesy lief los und brachte ihn zurück.</a:t>
            </a:r>
          </a:p>
          <a:p>
            <a:pPr>
              <a:buNone/>
            </a:pPr>
            <a:endParaRPr lang="de-DE" sz="1600" dirty="0">
              <a:latin typeface="Arial" panose="020B0604020202020204" pitchFamily="34" charset="0"/>
              <a:cs typeface="Arial" panose="020B0604020202020204" pitchFamily="34" charset="0"/>
            </a:endParaRPr>
          </a:p>
          <a:p>
            <a:pPr>
              <a:buNone/>
            </a:pPr>
            <a:r>
              <a:rPr lang="de-DE" sz="1600" dirty="0">
                <a:latin typeface="Arial" panose="020B0604020202020204" pitchFamily="34" charset="0"/>
                <a:cs typeface="Arial" panose="020B0604020202020204" pitchFamily="34" charset="0"/>
              </a:rPr>
              <a:t>Dann warf Max den langen Stock.</a:t>
            </a:r>
            <a:br>
              <a:rPr lang="de-DE" sz="1600" dirty="0">
                <a:latin typeface="Arial" panose="020B0604020202020204" pitchFamily="34" charset="0"/>
                <a:cs typeface="Arial" panose="020B0604020202020204" pitchFamily="34" charset="0"/>
              </a:rPr>
            </a:br>
            <a:endParaRPr lang="de-DE" sz="1600" dirty="0">
              <a:latin typeface="Arial" panose="020B0604020202020204" pitchFamily="34" charset="0"/>
              <a:cs typeface="Arial" panose="020B0604020202020204" pitchFamily="34" charset="0"/>
            </a:endParaRPr>
          </a:p>
          <a:p>
            <a:pPr>
              <a:buNone/>
            </a:pPr>
            <a:r>
              <a:rPr lang="de-DE" sz="1600" dirty="0">
                <a:latin typeface="Arial" panose="020B0604020202020204" pitchFamily="34" charset="0"/>
                <a:cs typeface="Arial" panose="020B0604020202020204" pitchFamily="34" charset="0"/>
              </a:rPr>
              <a:t>Jesy nahm ihn in ihr Maul und Max sah, dass </a:t>
            </a:r>
            <a:r>
              <a:rPr lang="de-DE" sz="1600" b="1" dirty="0">
                <a:latin typeface="Arial" panose="020B0604020202020204" pitchFamily="34" charset="0"/>
                <a:cs typeface="Arial" panose="020B0604020202020204" pitchFamily="34" charset="0"/>
              </a:rPr>
              <a:t>Jesy den langen Stock viel besser halten konnte.</a:t>
            </a:r>
            <a:endParaRPr lang="de-DE" sz="1600" dirty="0">
              <a:latin typeface="Arial" panose="020B0604020202020204" pitchFamily="34" charset="0"/>
              <a:cs typeface="Arial" panose="020B0604020202020204" pitchFamily="34" charset="0"/>
            </a:endParaRPr>
          </a:p>
        </p:txBody>
      </p:sp>
      <p:graphicFrame>
        <p:nvGraphicFramePr>
          <p:cNvPr id="15" name="Tabelle 14">
            <a:extLst>
              <a:ext uri="{FF2B5EF4-FFF2-40B4-BE49-F238E27FC236}">
                <a16:creationId xmlns:a16="http://schemas.microsoft.com/office/drawing/2014/main" id="{3EA6CC43-90EE-88A5-667F-00A05AA2A84D}"/>
              </a:ext>
            </a:extLst>
          </p:cNvPr>
          <p:cNvGraphicFramePr>
            <a:graphicFrameLocks noGrp="1"/>
          </p:cNvGraphicFramePr>
          <p:nvPr>
            <p:extLst>
              <p:ext uri="{D42A27DB-BD31-4B8C-83A1-F6EECF244321}">
                <p14:modId xmlns:p14="http://schemas.microsoft.com/office/powerpoint/2010/main" val="1166386348"/>
              </p:ext>
            </p:extLst>
          </p:nvPr>
        </p:nvGraphicFramePr>
        <p:xfrm>
          <a:off x="8517248" y="5333990"/>
          <a:ext cx="3671702" cy="1524000"/>
        </p:xfrm>
        <a:graphic>
          <a:graphicData uri="http://schemas.openxmlformats.org/drawingml/2006/table">
            <a:tbl>
              <a:tblPr firstRow="1" bandRow="1">
                <a:tableStyleId>{5C22544A-7EE6-4342-B048-85BDC9FD1C3A}</a:tableStyleId>
              </a:tblPr>
              <a:tblGrid>
                <a:gridCol w="1835851">
                  <a:extLst>
                    <a:ext uri="{9D8B030D-6E8A-4147-A177-3AD203B41FA5}">
                      <a16:colId xmlns:a16="http://schemas.microsoft.com/office/drawing/2014/main" val="4104092870"/>
                    </a:ext>
                  </a:extLst>
                </a:gridCol>
                <a:gridCol w="1835851">
                  <a:extLst>
                    <a:ext uri="{9D8B030D-6E8A-4147-A177-3AD203B41FA5}">
                      <a16:colId xmlns:a16="http://schemas.microsoft.com/office/drawing/2014/main" val="2749627944"/>
                    </a:ext>
                  </a:extLst>
                </a:gridCol>
              </a:tblGrid>
              <a:tr h="370840">
                <a:tc>
                  <a:txBody>
                    <a:bodyPr/>
                    <a:lstStyle/>
                    <a:p>
                      <a:r>
                        <a:rPr lang="de-DE" sz="1100" dirty="0">
                          <a:latin typeface="Arial" panose="020B0604020202020204" pitchFamily="34" charset="0"/>
                          <a:cs typeface="Arial" panose="020B0604020202020204" pitchFamily="34" charset="0"/>
                        </a:rPr>
                        <a:t>Methodische Überlegungen</a:t>
                      </a:r>
                    </a:p>
                  </a:txBody>
                  <a:tcPr/>
                </a:tc>
                <a:tc>
                  <a:txBody>
                    <a:bodyPr/>
                    <a:lstStyle/>
                    <a:p>
                      <a:r>
                        <a:rPr lang="de-DE" sz="1100" dirty="0">
                          <a:latin typeface="Arial" panose="020B0604020202020204" pitchFamily="34" charset="0"/>
                          <a:cs typeface="Arial" panose="020B0604020202020204" pitchFamily="34" charset="0"/>
                        </a:rPr>
                        <a:t>Material</a:t>
                      </a:r>
                    </a:p>
                  </a:txBody>
                  <a:tcPr/>
                </a:tc>
                <a:extLst>
                  <a:ext uri="{0D108BD9-81ED-4DB2-BD59-A6C34878D82A}">
                    <a16:rowId xmlns:a16="http://schemas.microsoft.com/office/drawing/2014/main" val="3581739261"/>
                  </a:ext>
                </a:extLst>
              </a:tr>
              <a:tr h="370840">
                <a:tc>
                  <a:txBody>
                    <a:bodyPr/>
                    <a:lstStyle/>
                    <a:p>
                      <a:r>
                        <a:rPr lang="de-DE" sz="1100" dirty="0">
                          <a:latin typeface="Arial" panose="020B0604020202020204" pitchFamily="34" charset="0"/>
                          <a:cs typeface="Arial" panose="020B0604020202020204" pitchFamily="34" charset="0"/>
                        </a:rPr>
                        <a:t>Zuerst nehmen die Schüler:innen den kurzen und den langen Stock taktil wahr. Dann wird die Szene wie oben beschrieben nachgespielt. </a:t>
                      </a:r>
                    </a:p>
                  </a:txBody>
                  <a:tcPr/>
                </a:tc>
                <a:tc>
                  <a:txBody>
                    <a:bodyPr/>
                    <a:lstStyle/>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kurzer und langer Stock</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Plüschhund</a:t>
                      </a:r>
                    </a:p>
                  </a:txBody>
                  <a:tcPr/>
                </a:tc>
                <a:extLst>
                  <a:ext uri="{0D108BD9-81ED-4DB2-BD59-A6C34878D82A}">
                    <a16:rowId xmlns:a16="http://schemas.microsoft.com/office/drawing/2014/main" val="1934811630"/>
                  </a:ext>
                </a:extLst>
              </a:tr>
            </a:tbl>
          </a:graphicData>
        </a:graphic>
      </p:graphicFrame>
    </p:spTree>
    <p:extLst>
      <p:ext uri="{BB962C8B-B14F-4D97-AF65-F5344CB8AC3E}">
        <p14:creationId xmlns:p14="http://schemas.microsoft.com/office/powerpoint/2010/main" val="21137783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fik 4">
            <a:extLst>
              <a:ext uri="{FF2B5EF4-FFF2-40B4-BE49-F238E27FC236}">
                <a16:creationId xmlns:a16="http://schemas.microsoft.com/office/drawing/2014/main" id="{3363FE38-E569-08CD-96A2-A458C626993A}"/>
              </a:ext>
            </a:extLst>
          </p:cNvPr>
          <p:cNvPicPr>
            <a:picLocks noChangeAspect="1"/>
          </p:cNvPicPr>
          <p:nvPr/>
        </p:nvPicPr>
        <p:blipFill>
          <a:blip r:embed="rId2">
            <a:extLst>
              <a:ext uri="{28A0092B-C50C-407E-A947-70E740481C1C}">
                <a14:useLocalDpi xmlns:a14="http://schemas.microsoft.com/office/drawing/2010/main" val="0"/>
              </a:ext>
            </a:extLst>
          </a:blip>
          <a:srcRect l="20688"/>
          <a:stretch>
            <a:fillRect/>
          </a:stretch>
        </p:blipFill>
        <p:spPr>
          <a:xfrm>
            <a:off x="-3047"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feld 2">
            <a:extLst>
              <a:ext uri="{FF2B5EF4-FFF2-40B4-BE49-F238E27FC236}">
                <a16:creationId xmlns:a16="http://schemas.microsoft.com/office/drawing/2014/main" id="{235EAF3E-8CA8-BC1C-3D57-6FCA23CF65B7}"/>
              </a:ext>
            </a:extLst>
          </p:cNvPr>
          <p:cNvSpPr txBox="1"/>
          <p:nvPr/>
        </p:nvSpPr>
        <p:spPr>
          <a:xfrm>
            <a:off x="8348353" y="271305"/>
            <a:ext cx="3247180" cy="4205112"/>
          </a:xfrm>
          <a:prstGeom prst="rect">
            <a:avLst/>
          </a:prstGeom>
        </p:spPr>
        <p:txBody>
          <a:bodyPr vert="horz" lIns="91440" tIns="45720" rIns="91440" bIns="45720" rtlCol="0">
            <a:noAutofit/>
          </a:bodyPr>
          <a:lstStyle/>
          <a:p>
            <a:pPr>
              <a:lnSpc>
                <a:spcPct val="90000"/>
              </a:lnSpc>
              <a:spcBef>
                <a:spcPts val="1800"/>
              </a:spcBef>
              <a:spcAft>
                <a:spcPts val="400"/>
              </a:spcAft>
            </a:pPr>
            <a:r>
              <a:rPr lang="en-US" sz="1600" b="1" dirty="0">
                <a:effectLst/>
                <a:latin typeface="Arial" panose="020B0604020202020204" pitchFamily="34" charset="0"/>
                <a:cs typeface="Arial" panose="020B0604020202020204" pitchFamily="34" charset="0"/>
              </a:rPr>
              <a:t>Ein Tag geht zu Ende</a:t>
            </a:r>
          </a:p>
          <a:p>
            <a:pPr>
              <a:lnSpc>
                <a:spcPct val="90000"/>
              </a:lnSpc>
              <a:spcBef>
                <a:spcPts val="1800"/>
              </a:spcBef>
              <a:spcAft>
                <a:spcPts val="400"/>
              </a:spcAft>
            </a:pPr>
            <a:endParaRPr lang="en-US" sz="1600" b="1" dirty="0">
              <a:effectLst/>
              <a:latin typeface="Arial" panose="020B0604020202020204" pitchFamily="34" charset="0"/>
              <a:cs typeface="Arial" panose="020B0604020202020204" pitchFamily="34" charset="0"/>
            </a:endParaRP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Es wurde Abend.</a:t>
            </a: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Max lag in seinem Bett und dachte an seinen Tag.</a:t>
            </a: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Heute hatte er etwas Wichtiges entdeckt:</a:t>
            </a:r>
          </a:p>
          <a:p>
            <a:pPr>
              <a:lnSpc>
                <a:spcPct val="90000"/>
              </a:lnSpc>
              <a:spcBef>
                <a:spcPts val="900"/>
              </a:spcBef>
              <a:spcAft>
                <a:spcPts val="900"/>
              </a:spcAft>
            </a:pPr>
            <a:r>
              <a:rPr lang="en-US" sz="1600" b="1" dirty="0">
                <a:effectLst/>
                <a:latin typeface="Arial" panose="020B0604020202020204" pitchFamily="34" charset="0"/>
                <a:cs typeface="Arial" panose="020B0604020202020204" pitchFamily="34" charset="0"/>
              </a:rPr>
              <a:t>Kurz und lang gab es überall.</a:t>
            </a:r>
            <a:endParaRPr lang="en-US" sz="1600" dirty="0">
              <a:effectLst/>
              <a:latin typeface="Arial" panose="020B0604020202020204" pitchFamily="34" charset="0"/>
              <a:cs typeface="Arial" panose="020B0604020202020204" pitchFamily="34" charset="0"/>
            </a:endParaRP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Max schloss die Augen.</a:t>
            </a: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Der Tag </a:t>
            </a:r>
            <a:r>
              <a:rPr lang="en-US" sz="1600" dirty="0">
                <a:latin typeface="Arial" panose="020B0604020202020204" pitchFamily="34" charset="0"/>
                <a:cs typeface="Arial" panose="020B0604020202020204" pitchFamily="34" charset="0"/>
              </a:rPr>
              <a:t>war</a:t>
            </a:r>
            <a:r>
              <a:rPr lang="en-US" sz="1600" dirty="0">
                <a:effectLst/>
                <a:latin typeface="Arial" panose="020B0604020202020204" pitchFamily="34" charset="0"/>
                <a:cs typeface="Arial" panose="020B0604020202020204" pitchFamily="34" charset="0"/>
              </a:rPr>
              <a:t> vorbei.</a:t>
            </a:r>
          </a:p>
          <a:p>
            <a:pPr>
              <a:lnSpc>
                <a:spcPct val="90000"/>
              </a:lnSpc>
              <a:spcBef>
                <a:spcPts val="900"/>
              </a:spcBef>
              <a:spcAft>
                <a:spcPts val="900"/>
              </a:spcAft>
            </a:pPr>
            <a:r>
              <a:rPr lang="en-US" sz="1600" dirty="0">
                <a:latin typeface="Arial" panose="020B0604020202020204" pitchFamily="34" charset="0"/>
                <a:cs typeface="Arial" panose="020B0604020202020204" pitchFamily="34" charset="0"/>
              </a:rPr>
              <a:t>Doch</a:t>
            </a:r>
            <a:r>
              <a:rPr lang="en-US" sz="1600" dirty="0">
                <a:effectLst/>
                <a:latin typeface="Arial" panose="020B0604020202020204" pitchFamily="34" charset="0"/>
                <a:cs typeface="Arial" panose="020B0604020202020204" pitchFamily="34" charset="0"/>
              </a:rPr>
              <a:t> morgen </a:t>
            </a:r>
            <a:r>
              <a:rPr lang="en-US" sz="1600" dirty="0">
                <a:latin typeface="Arial" panose="020B0604020202020204" pitchFamily="34" charset="0"/>
                <a:cs typeface="Arial" panose="020B0604020202020204" pitchFamily="34" charset="0"/>
              </a:rPr>
              <a:t>wird</a:t>
            </a:r>
            <a:r>
              <a:rPr lang="en-US" sz="1600" dirty="0">
                <a:effectLst/>
                <a:latin typeface="Arial" panose="020B0604020202020204" pitchFamily="34" charset="0"/>
                <a:cs typeface="Arial" panose="020B0604020202020204" pitchFamily="34" charset="0"/>
              </a:rPr>
              <a:t> es wieder etwas Neues zu entdecken geben.</a:t>
            </a:r>
          </a:p>
        </p:txBody>
      </p:sp>
      <p:graphicFrame>
        <p:nvGraphicFramePr>
          <p:cNvPr id="7" name="Tabelle 6">
            <a:extLst>
              <a:ext uri="{FF2B5EF4-FFF2-40B4-BE49-F238E27FC236}">
                <a16:creationId xmlns:a16="http://schemas.microsoft.com/office/drawing/2014/main" id="{C3BCE217-566C-AB5C-6A72-29618BE1C9AE}"/>
              </a:ext>
            </a:extLst>
          </p:cNvPr>
          <p:cNvGraphicFramePr>
            <a:graphicFrameLocks noGrp="1"/>
          </p:cNvGraphicFramePr>
          <p:nvPr>
            <p:extLst>
              <p:ext uri="{D42A27DB-BD31-4B8C-83A1-F6EECF244321}">
                <p14:modId xmlns:p14="http://schemas.microsoft.com/office/powerpoint/2010/main" val="2830663255"/>
              </p:ext>
            </p:extLst>
          </p:nvPr>
        </p:nvGraphicFramePr>
        <p:xfrm>
          <a:off x="8348353" y="5669280"/>
          <a:ext cx="3843648" cy="1188720"/>
        </p:xfrm>
        <a:graphic>
          <a:graphicData uri="http://schemas.openxmlformats.org/drawingml/2006/table">
            <a:tbl>
              <a:tblPr firstRow="1" bandRow="1">
                <a:tableStyleId>{5C22544A-7EE6-4342-B048-85BDC9FD1C3A}</a:tableStyleId>
              </a:tblPr>
              <a:tblGrid>
                <a:gridCol w="1921824">
                  <a:extLst>
                    <a:ext uri="{9D8B030D-6E8A-4147-A177-3AD203B41FA5}">
                      <a16:colId xmlns:a16="http://schemas.microsoft.com/office/drawing/2014/main" val="4104092870"/>
                    </a:ext>
                  </a:extLst>
                </a:gridCol>
                <a:gridCol w="1921824">
                  <a:extLst>
                    <a:ext uri="{9D8B030D-6E8A-4147-A177-3AD203B41FA5}">
                      <a16:colId xmlns:a16="http://schemas.microsoft.com/office/drawing/2014/main" val="2749627944"/>
                    </a:ext>
                  </a:extLst>
                </a:gridCol>
              </a:tblGrid>
              <a:tr h="370840">
                <a:tc>
                  <a:txBody>
                    <a:bodyPr/>
                    <a:lstStyle/>
                    <a:p>
                      <a:r>
                        <a:rPr lang="de-DE" sz="1100" dirty="0">
                          <a:latin typeface="Arial" panose="020B0604020202020204" pitchFamily="34" charset="0"/>
                          <a:cs typeface="Arial" panose="020B0604020202020204" pitchFamily="34" charset="0"/>
                        </a:rPr>
                        <a:t>Methodische Überlegungen</a:t>
                      </a:r>
                    </a:p>
                  </a:txBody>
                  <a:tcPr/>
                </a:tc>
                <a:tc>
                  <a:txBody>
                    <a:bodyPr/>
                    <a:lstStyle/>
                    <a:p>
                      <a:r>
                        <a:rPr lang="de-DE" sz="1100" dirty="0">
                          <a:latin typeface="Arial" panose="020B0604020202020204" pitchFamily="34" charset="0"/>
                          <a:cs typeface="Arial" panose="020B0604020202020204" pitchFamily="34" charset="0"/>
                        </a:rPr>
                        <a:t>Material</a:t>
                      </a:r>
                    </a:p>
                  </a:txBody>
                  <a:tcPr/>
                </a:tc>
                <a:extLst>
                  <a:ext uri="{0D108BD9-81ED-4DB2-BD59-A6C34878D82A}">
                    <a16:rowId xmlns:a16="http://schemas.microsoft.com/office/drawing/2014/main" val="3581739261"/>
                  </a:ext>
                </a:extLst>
              </a:tr>
              <a:tr h="370840">
                <a:tc>
                  <a:txBody>
                    <a:bodyPr/>
                    <a:lstStyle/>
                    <a:p>
                      <a:r>
                        <a:rPr lang="de-DE" sz="1100" dirty="0">
                          <a:latin typeface="Arial" panose="020B0604020202020204" pitchFamily="34" charset="0"/>
                          <a:cs typeface="Arial" panose="020B0604020202020204" pitchFamily="34" charset="0"/>
                        </a:rPr>
                        <a:t>Die letzte Seite wird nur vorgelesen, dann folgt das Lied </a:t>
                      </a:r>
                      <a:r>
                        <a:rPr lang="de-DE" sz="1100">
                          <a:latin typeface="Arial" panose="020B0604020202020204" pitchFamily="34" charset="0"/>
                          <a:cs typeface="Arial" panose="020B0604020202020204" pitchFamily="34" charset="0"/>
                        </a:rPr>
                        <a:t>von kurz und lang </a:t>
                      </a:r>
                      <a:r>
                        <a:rPr lang="de-DE" sz="1100" dirty="0">
                          <a:latin typeface="Arial" panose="020B0604020202020204" pitchFamily="34" charset="0"/>
                          <a:cs typeface="Arial" panose="020B0604020202020204" pitchFamily="34" charset="0"/>
                        </a:rPr>
                        <a:t>zum Ausklang.</a:t>
                      </a:r>
                    </a:p>
                  </a:txBody>
                  <a:tcPr/>
                </a:tc>
                <a:tc>
                  <a:txBody>
                    <a:bodyPr/>
                    <a:lstStyle/>
                    <a:p>
                      <a:r>
                        <a:rPr lang="de-DE" sz="1100" dirty="0">
                          <a:latin typeface="Arial" panose="020B0604020202020204" pitchFamily="34" charset="0"/>
                          <a:cs typeface="Arial" panose="020B0604020202020204" pitchFamily="34" charset="0"/>
                        </a:rPr>
                        <a:t>Lied „Kurz und lang“</a:t>
                      </a:r>
                    </a:p>
                  </a:txBody>
                  <a:tcPr/>
                </a:tc>
                <a:extLst>
                  <a:ext uri="{0D108BD9-81ED-4DB2-BD59-A6C34878D82A}">
                    <a16:rowId xmlns:a16="http://schemas.microsoft.com/office/drawing/2014/main" val="1934811630"/>
                  </a:ext>
                </a:extLst>
              </a:tr>
            </a:tbl>
          </a:graphicData>
        </a:graphic>
      </p:graphicFrame>
    </p:spTree>
    <p:extLst>
      <p:ext uri="{BB962C8B-B14F-4D97-AF65-F5344CB8AC3E}">
        <p14:creationId xmlns:p14="http://schemas.microsoft.com/office/powerpoint/2010/main" val="3238179072"/>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1584</Words>
  <Application>Microsoft Office PowerPoint</Application>
  <PresentationFormat>Breitbild</PresentationFormat>
  <Paragraphs>219</Paragraphs>
  <Slides>16</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16</vt:i4>
      </vt:variant>
    </vt:vector>
  </HeadingPairs>
  <TitlesOfParts>
    <vt:vector size="20" baseType="lpstr">
      <vt:lpstr>Aptos</vt:lpstr>
      <vt:lpstr>Aptos Display</vt:lpstr>
      <vt:lpstr>Arial</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Christiane von Mallinckrodt</dc:creator>
  <cp:lastModifiedBy>Christiane von Mallinckrodt</cp:lastModifiedBy>
  <cp:revision>20</cp:revision>
  <dcterms:created xsi:type="dcterms:W3CDTF">2026-09-16T14:23:05Z</dcterms:created>
  <dcterms:modified xsi:type="dcterms:W3CDTF">2026-09-25T15:00:49Z</dcterms:modified>
</cp:coreProperties>
</file>