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90" r:id="rId4"/>
    <p:sldId id="273"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9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174D2-5F1C-F349-14E5-9DFA5293BA8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012240-D956-8D03-C2F4-054D2936D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99EACEF-0AD9-7E50-693A-0210D704ADF6}"/>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5" name="Fußzeilenplatzhalter 4">
            <a:extLst>
              <a:ext uri="{FF2B5EF4-FFF2-40B4-BE49-F238E27FC236}">
                <a16:creationId xmlns:a16="http://schemas.microsoft.com/office/drawing/2014/main" id="{DE1B2255-9E70-EAC2-E435-14030032F5F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795789-012C-BDA3-0A6F-EEC22939AA71}"/>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0699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D8641-7CA2-2FFD-E6DD-9707E96546F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B1A58F4-261D-2DEF-5BBE-7CF74227340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1BC0CF-C652-FD66-7D92-D16BE2BBE3E4}"/>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5" name="Fußzeilenplatzhalter 4">
            <a:extLst>
              <a:ext uri="{FF2B5EF4-FFF2-40B4-BE49-F238E27FC236}">
                <a16:creationId xmlns:a16="http://schemas.microsoft.com/office/drawing/2014/main" id="{0F773323-94E9-4142-23F2-BD026036AD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74C332-445E-C92C-22D7-1DE3DC65196C}"/>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389387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A08C83B-D566-E654-9848-B8068F6BB71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AE1A8FD-CAF6-7743-CE3A-23CDD583F0D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C2E0DF8-3554-389B-A6B1-567C7CE0744D}"/>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5" name="Fußzeilenplatzhalter 4">
            <a:extLst>
              <a:ext uri="{FF2B5EF4-FFF2-40B4-BE49-F238E27FC236}">
                <a16:creationId xmlns:a16="http://schemas.microsoft.com/office/drawing/2014/main" id="{BE618BCB-1E38-1563-81D6-69C0EA2875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5C8DB35-1E24-873D-5947-338C41EFC962}"/>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20400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E9C2D-11B6-C983-896A-00937FDD12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3A2690E-CEA0-156B-3CDB-CDC3F57E39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ECA993-9666-EC53-BD6A-A65229CB6F88}"/>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5" name="Fußzeilenplatzhalter 4">
            <a:extLst>
              <a:ext uri="{FF2B5EF4-FFF2-40B4-BE49-F238E27FC236}">
                <a16:creationId xmlns:a16="http://schemas.microsoft.com/office/drawing/2014/main" id="{C6AFCB06-832B-CEB3-F7FF-63F390F5C6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3AB9D48-7712-FFE2-4640-4C26F8B03D78}"/>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208746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E9193-FE98-D766-0FC5-D2F339BD235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9EC9486-394F-5900-EF88-81E73A886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BED90B-FF85-9DEA-36BE-6009C81CE95A}"/>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5" name="Fußzeilenplatzhalter 4">
            <a:extLst>
              <a:ext uri="{FF2B5EF4-FFF2-40B4-BE49-F238E27FC236}">
                <a16:creationId xmlns:a16="http://schemas.microsoft.com/office/drawing/2014/main" id="{D8E7308C-92A2-106A-55AF-E475887A7D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73F133-285B-C5DE-7A91-3AAAEBE5B8D5}"/>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25542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5B5F37-F187-4FAB-DA02-50E19B20B06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77E044-854C-2D00-A45D-91D357BA4F8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B785B22-7BDC-430B-997C-2D0055AE2F9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468502E-BF05-8903-76DB-9CA97145E80C}"/>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6" name="Fußzeilenplatzhalter 5">
            <a:extLst>
              <a:ext uri="{FF2B5EF4-FFF2-40B4-BE49-F238E27FC236}">
                <a16:creationId xmlns:a16="http://schemas.microsoft.com/office/drawing/2014/main" id="{4196BF38-81F2-8462-58CD-5EB1A9AA9F1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CB91E4B-4465-F518-F7A7-DFACF598CA2C}"/>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17063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0F5CE-ECCB-5E96-2D5A-BDA17D857E4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848A298-D920-3688-0C7B-6892F8740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28AC5F8-678E-4A47-2DFC-1FF8D38299E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48AEFA-FC74-D7A6-B9AB-5AA690458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CFDC105-67EF-5682-9BC4-8E5999DB9B8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517BCAD-B012-005B-821C-540851B6ABC4}"/>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8" name="Fußzeilenplatzhalter 7">
            <a:extLst>
              <a:ext uri="{FF2B5EF4-FFF2-40B4-BE49-F238E27FC236}">
                <a16:creationId xmlns:a16="http://schemas.microsoft.com/office/drawing/2014/main" id="{D685D862-CCE7-C94D-6BAC-E2D103D5D0A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1F68EA0-EDF2-30C0-F160-59C7ACD85014}"/>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191135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E5DCB-2118-A1CC-2983-E3632AC9581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A9F6674-E54B-2DFF-6796-273CCDC9D7D2}"/>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4" name="Fußzeilenplatzhalter 3">
            <a:extLst>
              <a:ext uri="{FF2B5EF4-FFF2-40B4-BE49-F238E27FC236}">
                <a16:creationId xmlns:a16="http://schemas.microsoft.com/office/drawing/2014/main" id="{63419F01-10BF-8E3F-1A59-6707E363607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80874CB-DF09-AC70-D0D3-761ED7213DE7}"/>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38270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894ECD-1012-FF6A-399B-4AEC292C9D98}"/>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3" name="Fußzeilenplatzhalter 2">
            <a:extLst>
              <a:ext uri="{FF2B5EF4-FFF2-40B4-BE49-F238E27FC236}">
                <a16:creationId xmlns:a16="http://schemas.microsoft.com/office/drawing/2014/main" id="{7C5765F5-51F8-3650-B584-DD2E74C2F95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BFC4232-5B94-A35E-5AA8-8038C8E2502F}"/>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403775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1FD2F-F8B2-47BC-6209-D64162CD8E9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AF47FF3-B449-FE0B-0BD3-013CC4BA9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49B9214-5929-2302-3FF5-A9CC93287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DA440F-1619-8E84-DB26-1969FFFF9A51}"/>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6" name="Fußzeilenplatzhalter 5">
            <a:extLst>
              <a:ext uri="{FF2B5EF4-FFF2-40B4-BE49-F238E27FC236}">
                <a16:creationId xmlns:a16="http://schemas.microsoft.com/office/drawing/2014/main" id="{95830AB8-EB3A-62E7-5A4D-FF4A31ED96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C071EF7-7651-BD62-10B3-812142CF60A4}"/>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387388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3530E-DE59-327F-E60E-1950018B1FE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FED8190-C718-A842-7FEC-8405D8A5D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A0544DB-7AED-0B50-9273-B98FED75A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A25AE1-ADB1-1B88-7A4E-5DC66F6F1188}"/>
              </a:ext>
            </a:extLst>
          </p:cNvPr>
          <p:cNvSpPr>
            <a:spLocks noGrp="1"/>
          </p:cNvSpPr>
          <p:nvPr>
            <p:ph type="dt" sz="half" idx="10"/>
          </p:nvPr>
        </p:nvSpPr>
        <p:spPr/>
        <p:txBody>
          <a:bodyPr/>
          <a:lstStyle/>
          <a:p>
            <a:fld id="{9FC1C9A2-1319-4D07-B461-06BBF0DAC5B6}" type="datetimeFigureOut">
              <a:rPr lang="de-DE" smtClean="0"/>
              <a:t>29.05.2026</a:t>
            </a:fld>
            <a:endParaRPr lang="de-DE"/>
          </a:p>
        </p:txBody>
      </p:sp>
      <p:sp>
        <p:nvSpPr>
          <p:cNvPr id="6" name="Fußzeilenplatzhalter 5">
            <a:extLst>
              <a:ext uri="{FF2B5EF4-FFF2-40B4-BE49-F238E27FC236}">
                <a16:creationId xmlns:a16="http://schemas.microsoft.com/office/drawing/2014/main" id="{0F6926FF-29C9-6228-6284-A514291813F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F0389D-8720-AD0D-698F-E6579A05E7B4}"/>
              </a:ext>
            </a:extLst>
          </p:cNvPr>
          <p:cNvSpPr>
            <a:spLocks noGrp="1"/>
          </p:cNvSpPr>
          <p:nvPr>
            <p:ph type="sldNum" sz="quarter" idx="12"/>
          </p:nvPr>
        </p:nvSpPr>
        <p:spPr/>
        <p:txBody>
          <a:bodyPr/>
          <a:lstStyle/>
          <a:p>
            <a:fld id="{58B44798-DC66-4CD6-96C6-711E895A39E9}" type="slidenum">
              <a:rPr lang="de-DE" smtClean="0"/>
              <a:t>‹Nr.›</a:t>
            </a:fld>
            <a:endParaRPr lang="de-DE"/>
          </a:p>
        </p:txBody>
      </p:sp>
    </p:spTree>
    <p:extLst>
      <p:ext uri="{BB962C8B-B14F-4D97-AF65-F5344CB8AC3E}">
        <p14:creationId xmlns:p14="http://schemas.microsoft.com/office/powerpoint/2010/main" val="285971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BA11479-A7C3-E0D5-6F66-492D54F63D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1AFF81-5575-FACB-79B8-BF52180B6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37F7AA-0328-2BB8-DE03-1EE6D8C1F8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C9A2-1319-4D07-B461-06BBF0DAC5B6}" type="datetimeFigureOut">
              <a:rPr lang="de-DE" smtClean="0"/>
              <a:t>29.05.2026</a:t>
            </a:fld>
            <a:endParaRPr lang="de-DE"/>
          </a:p>
        </p:txBody>
      </p:sp>
      <p:sp>
        <p:nvSpPr>
          <p:cNvPr id="5" name="Fußzeilenplatzhalter 4">
            <a:extLst>
              <a:ext uri="{FF2B5EF4-FFF2-40B4-BE49-F238E27FC236}">
                <a16:creationId xmlns:a16="http://schemas.microsoft.com/office/drawing/2014/main" id="{A5286B54-3BE2-32D5-7E27-BCBA119A4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1AE7A32-6BF3-D6FC-2205-ABE67EDBD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44798-DC66-4CD6-96C6-711E895A39E9}" type="slidenum">
              <a:rPr lang="de-DE" smtClean="0"/>
              <a:t>‹Nr.›</a:t>
            </a:fld>
            <a:endParaRPr lang="de-DE"/>
          </a:p>
        </p:txBody>
      </p:sp>
    </p:spTree>
    <p:extLst>
      <p:ext uri="{BB962C8B-B14F-4D97-AF65-F5344CB8AC3E}">
        <p14:creationId xmlns:p14="http://schemas.microsoft.com/office/powerpoint/2010/main" val="256536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D234BE0-8D0E-8087-BDE2-A3A762C76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noFill/>
          </a:ln>
          <a:effectLst>
            <a:softEdge rad="112500"/>
          </a:effectLst>
        </p:spPr>
      </p:pic>
    </p:spTree>
    <p:extLst>
      <p:ext uri="{BB962C8B-B14F-4D97-AF65-F5344CB8AC3E}">
        <p14:creationId xmlns:p14="http://schemas.microsoft.com/office/powerpoint/2010/main" val="149207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C6099BA4-D2D3-46B6-C1FF-E15172C8CFB3}"/>
              </a:ext>
            </a:extLst>
          </p:cNvPr>
          <p:cNvPicPr>
            <a:picLocks noChangeAspect="1"/>
          </p:cNvPicPr>
          <p:nvPr/>
        </p:nvPicPr>
        <p:blipFill>
          <a:blip r:embed="rId2">
            <a:extLst>
              <a:ext uri="{28A0092B-C50C-407E-A947-70E740481C1C}">
                <a14:useLocalDpi xmlns:a14="http://schemas.microsoft.com/office/drawing/2010/main" val="0"/>
              </a:ext>
            </a:extLst>
          </a:blip>
          <a:srcRect l="2983" r="2899"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CE40D286-42EF-F2E6-C1F1-3332D82F076F}"/>
              </a:ext>
            </a:extLst>
          </p:cNvPr>
          <p:cNvSpPr txBox="1"/>
          <p:nvPr/>
        </p:nvSpPr>
        <p:spPr>
          <a:xfrm>
            <a:off x="9198591" y="537162"/>
            <a:ext cx="2550993"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Nicht weit entfernt entdeckte Louis einen großen, grünen Fleck.</a:t>
            </a:r>
          </a:p>
          <a:p>
            <a:pPr>
              <a:lnSpc>
                <a:spcPct val="90000"/>
              </a:lnSpc>
              <a:spcAft>
                <a:spcPts val="800"/>
              </a:spcAft>
            </a:pPr>
            <a:r>
              <a:rPr lang="en-US" sz="1400" dirty="0">
                <a:effectLst/>
                <a:latin typeface="Arial" panose="020B0604020202020204" pitchFamily="34" charset="0"/>
                <a:cs typeface="Arial" panose="020B0604020202020204" pitchFamily="34" charset="0"/>
              </a:rPr>
              <a:t>Moos!</a:t>
            </a:r>
          </a:p>
          <a:p>
            <a:pPr>
              <a:lnSpc>
                <a:spcPct val="90000"/>
              </a:lnSpc>
              <a:spcAft>
                <a:spcPts val="800"/>
              </a:spcAft>
            </a:pPr>
            <a:r>
              <a:rPr lang="en-US" sz="1400" dirty="0">
                <a:effectLst/>
                <a:latin typeface="Arial" panose="020B0604020202020204" pitchFamily="34" charset="0"/>
                <a:cs typeface="Arial" panose="020B0604020202020204" pitchFamily="34" charset="0"/>
              </a:rPr>
              <a:t>Es sah aus wie ein weicher Teppich.</a:t>
            </a:r>
          </a:p>
          <a:p>
            <a:pPr>
              <a:lnSpc>
                <a:spcPct val="90000"/>
              </a:lnSpc>
              <a:spcAft>
                <a:spcPts val="800"/>
              </a:spcAft>
            </a:pPr>
            <a:r>
              <a:rPr lang="en-US" sz="1400" dirty="0">
                <a:effectLst/>
                <a:latin typeface="Arial" panose="020B0604020202020204" pitchFamily="34" charset="0"/>
                <a:cs typeface="Arial" panose="020B0604020202020204" pitchFamily="34" charset="0"/>
              </a:rPr>
              <a:t>Vorsichtig kniete Louis sich hin und berührte es.</a:t>
            </a:r>
          </a:p>
        </p:txBody>
      </p:sp>
      <p:graphicFrame>
        <p:nvGraphicFramePr>
          <p:cNvPr id="6" name="Tabelle 5">
            <a:extLst>
              <a:ext uri="{FF2B5EF4-FFF2-40B4-BE49-F238E27FC236}">
                <a16:creationId xmlns:a16="http://schemas.microsoft.com/office/drawing/2014/main" id="{456A626B-2FD8-4465-A92A-3B78EAB1E8B6}"/>
              </a:ext>
            </a:extLst>
          </p:cNvPr>
          <p:cNvGraphicFramePr>
            <a:graphicFrameLocks noGrp="1"/>
          </p:cNvGraphicFramePr>
          <p:nvPr>
            <p:extLst>
              <p:ext uri="{D42A27DB-BD31-4B8C-83A1-F6EECF244321}">
                <p14:modId xmlns:p14="http://schemas.microsoft.com/office/powerpoint/2010/main" val="3961118181"/>
              </p:ext>
            </p:extLst>
          </p:nvPr>
        </p:nvGraphicFramePr>
        <p:xfrm>
          <a:off x="8227869" y="5757705"/>
          <a:ext cx="3961082" cy="1100285"/>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19156">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81129">
                <a:tc>
                  <a:txBody>
                    <a:bodyPr/>
                    <a:lstStyle/>
                    <a:p>
                      <a:r>
                        <a:rPr lang="de-DE" sz="1100" dirty="0">
                          <a:solidFill>
                            <a:schemeClr val="tx1"/>
                          </a:solidFill>
                          <a:latin typeface="Arial" panose="020B0604020202020204" pitchFamily="34" charset="0"/>
                          <a:cs typeface="Arial" panose="020B0604020202020204" pitchFamily="34" charset="0"/>
                        </a:rPr>
                        <a:t>Moos in einer flachen Schale olfaktorisch und taktil wahrnehmen lassen.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Moos in einer flachen Schale</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9405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D4AF75D7-148E-E3FB-1E31-1ECCA9616AD2}"/>
              </a:ext>
            </a:extLst>
          </p:cNvPr>
          <p:cNvPicPr>
            <a:picLocks noChangeAspect="1"/>
          </p:cNvPicPr>
          <p:nvPr/>
        </p:nvPicPr>
        <p:blipFill>
          <a:blip r:embed="rId2">
            <a:extLst>
              <a:ext uri="{28A0092B-C50C-407E-A947-70E740481C1C}">
                <a14:useLocalDpi xmlns:a14="http://schemas.microsoft.com/office/drawing/2010/main" val="0"/>
              </a:ext>
            </a:extLst>
          </a:blip>
          <a:srcRect l="1817" r="4065"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4AE67B95-FD84-566C-B401-C825638301E5}"/>
              </a:ext>
            </a:extLst>
          </p:cNvPr>
          <p:cNvSpPr txBox="1"/>
          <p:nvPr/>
        </p:nvSpPr>
        <p:spPr>
          <a:xfrm>
            <a:off x="9348716" y="1096721"/>
            <a:ext cx="2114265"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Ein kleiner Käfer krabbelte langsam über das Moos.</a:t>
            </a:r>
          </a:p>
          <a:p>
            <a:pPr>
              <a:lnSpc>
                <a:spcPct val="90000"/>
              </a:lnSpc>
              <a:spcAft>
                <a:spcPts val="800"/>
              </a:spcAft>
            </a:pP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„Kribbel…, krabbel…“</a:t>
            </a:r>
          </a:p>
        </p:txBody>
      </p:sp>
      <p:graphicFrame>
        <p:nvGraphicFramePr>
          <p:cNvPr id="6" name="Tabelle 5">
            <a:extLst>
              <a:ext uri="{FF2B5EF4-FFF2-40B4-BE49-F238E27FC236}">
                <a16:creationId xmlns:a16="http://schemas.microsoft.com/office/drawing/2014/main" id="{1F773060-9B5F-3E43-958E-91C16ECA7BEA}"/>
              </a:ext>
            </a:extLst>
          </p:cNvPr>
          <p:cNvGraphicFramePr>
            <a:graphicFrameLocks noGrp="1"/>
          </p:cNvGraphicFramePr>
          <p:nvPr>
            <p:extLst>
              <p:ext uri="{D42A27DB-BD31-4B8C-83A1-F6EECF244321}">
                <p14:modId xmlns:p14="http://schemas.microsoft.com/office/powerpoint/2010/main" val="654624111"/>
              </p:ext>
            </p:extLst>
          </p:nvPr>
        </p:nvGraphicFramePr>
        <p:xfrm>
          <a:off x="8296107" y="5761279"/>
          <a:ext cx="3961082" cy="1096711"/>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17795">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78916">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Mit den Fingern langsam über den Arm krabbeln.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171450" indent="-171450">
                        <a:buFont typeface="Arial" panose="020B0604020202020204" pitchFamily="34" charset="0"/>
                        <a:buChar char="•"/>
                      </a:pP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176614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40EA14D-FC93-B6AB-BF4B-B9A50FC8877D}"/>
              </a:ext>
            </a:extLst>
          </p:cNvPr>
          <p:cNvPicPr>
            <a:picLocks noChangeAspect="1"/>
          </p:cNvPicPr>
          <p:nvPr/>
        </p:nvPicPr>
        <p:blipFill>
          <a:blip r:embed="rId2">
            <a:extLst>
              <a:ext uri="{28A0092B-C50C-407E-A947-70E740481C1C}">
                <a14:useLocalDpi xmlns:a14="http://schemas.microsoft.com/office/drawing/2010/main" val="0"/>
              </a:ext>
            </a:extLst>
          </a:blip>
          <a:srcRect l="2458" r="3425"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CB35AFE2-6B95-35A2-EECB-A59E0580B3B7}"/>
              </a:ext>
            </a:extLst>
          </p:cNvPr>
          <p:cNvSpPr txBox="1"/>
          <p:nvPr/>
        </p:nvSpPr>
        <p:spPr>
          <a:xfrm>
            <a:off x="8843749" y="632696"/>
            <a:ext cx="2660175"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Plötzlich entdeckte Louis etwas Rundes zwischen den Blättern.</a:t>
            </a:r>
          </a:p>
          <a:p>
            <a:pPr>
              <a:lnSpc>
                <a:spcPct val="90000"/>
              </a:lnSpc>
              <a:spcAft>
                <a:spcPts val="800"/>
              </a:spcAft>
            </a:pPr>
            <a:r>
              <a:rPr lang="en-US" sz="1400" dirty="0">
                <a:effectLst/>
                <a:latin typeface="Arial" panose="020B0604020202020204" pitchFamily="34" charset="0"/>
                <a:cs typeface="Arial" panose="020B0604020202020204" pitchFamily="34" charset="0"/>
              </a:rPr>
              <a:t>Eine Nuss!</a:t>
            </a:r>
          </a:p>
          <a:p>
            <a:pPr>
              <a:lnSpc>
                <a:spcPct val="90000"/>
              </a:lnSpc>
              <a:spcAft>
                <a:spcPts val="800"/>
              </a:spcAft>
            </a:pPr>
            <a:r>
              <a:rPr lang="en-US" sz="1400" dirty="0">
                <a:effectLst/>
                <a:latin typeface="Arial" panose="020B0604020202020204" pitchFamily="34" charset="0"/>
                <a:cs typeface="Arial" panose="020B0604020202020204" pitchFamily="34" charset="0"/>
              </a:rPr>
              <a:t>Daneben lagen noch mehr Nüsse.</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Louis </a:t>
            </a:r>
            <a:r>
              <a:rPr lang="en-US" sz="1400" dirty="0">
                <a:latin typeface="Arial" panose="020B0604020202020204" pitchFamily="34" charset="0"/>
                <a:cs typeface="Arial" panose="020B0604020202020204" pitchFamily="34" charset="0"/>
              </a:rPr>
              <a:t>nahm eine in seine Hände</a:t>
            </a:r>
            <a:r>
              <a:rPr lang="en-US" sz="1400" dirty="0">
                <a:effectLst/>
                <a:latin typeface="Arial" panose="020B0604020202020204" pitchFamily="34" charset="0"/>
                <a:cs typeface="Arial" panose="020B0604020202020204" pitchFamily="34" charset="0"/>
              </a:rPr>
              <a:t>.</a:t>
            </a:r>
          </a:p>
          <a:p>
            <a:pPr>
              <a:lnSpc>
                <a:spcPct val="90000"/>
              </a:lnSpc>
              <a:spcAft>
                <a:spcPts val="800"/>
              </a:spcAft>
            </a:pPr>
            <a:r>
              <a:rPr lang="en-US" sz="1400" dirty="0">
                <a:effectLst/>
                <a:latin typeface="Arial" panose="020B0604020202020204" pitchFamily="34" charset="0"/>
                <a:cs typeface="Arial" panose="020B0604020202020204" pitchFamily="34" charset="0"/>
              </a:rPr>
              <a:t>Sie fühlte sich </a:t>
            </a:r>
            <a:r>
              <a:rPr lang="en-US" sz="1400" dirty="0">
                <a:latin typeface="Arial" panose="020B0604020202020204" pitchFamily="34" charset="0"/>
                <a:cs typeface="Arial" panose="020B0604020202020204" pitchFamily="34" charset="0"/>
              </a:rPr>
              <a:t>rau</a:t>
            </a:r>
            <a:r>
              <a:rPr lang="en-US" sz="1400" dirty="0">
                <a:effectLst/>
                <a:latin typeface="Arial" panose="020B0604020202020204" pitchFamily="34" charset="0"/>
                <a:cs typeface="Arial" panose="020B0604020202020204" pitchFamily="34" charset="0"/>
              </a:rPr>
              <a:t> und fest an.</a:t>
            </a:r>
          </a:p>
        </p:txBody>
      </p:sp>
      <p:graphicFrame>
        <p:nvGraphicFramePr>
          <p:cNvPr id="6" name="Tabelle 5">
            <a:extLst>
              <a:ext uri="{FF2B5EF4-FFF2-40B4-BE49-F238E27FC236}">
                <a16:creationId xmlns:a16="http://schemas.microsoft.com/office/drawing/2014/main" id="{7C17466F-D9FA-B914-CBCC-E2A536D9E2BA}"/>
              </a:ext>
            </a:extLst>
          </p:cNvPr>
          <p:cNvGraphicFramePr>
            <a:graphicFrameLocks noGrp="1"/>
          </p:cNvGraphicFramePr>
          <p:nvPr>
            <p:extLst>
              <p:ext uri="{D42A27DB-BD31-4B8C-83A1-F6EECF244321}">
                <p14:modId xmlns:p14="http://schemas.microsoft.com/office/powerpoint/2010/main" val="1602006178"/>
              </p:ext>
            </p:extLst>
          </p:nvPr>
        </p:nvGraphicFramePr>
        <p:xfrm>
          <a:off x="8227869" y="5275385"/>
          <a:ext cx="3961082" cy="1582604"/>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287746">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47429">
                <a:tc>
                  <a:txBody>
                    <a:bodyPr/>
                    <a:lstStyle/>
                    <a:p>
                      <a:r>
                        <a:rPr lang="de-DE" sz="1000" dirty="0">
                          <a:solidFill>
                            <a:schemeClr val="tx1"/>
                          </a:solidFill>
                          <a:latin typeface="Arial" panose="020B0604020202020204" pitchFamily="34" charset="0"/>
                          <a:cs typeface="Arial" panose="020B0604020202020204" pitchFamily="34" charset="0"/>
                        </a:rPr>
                        <a:t>Den Satz vom Fühlen an die jeweilige Nuss anpassen. Wahlnüsse rau, Kastanien oder Eicheln glatt.</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Walnüsse, Eicheln oder Kastanien</a:t>
                      </a:r>
                    </a:p>
                  </a:txBody>
                  <a:tcPr>
                    <a:solidFill>
                      <a:schemeClr val="accent6">
                        <a:lumMod val="20000"/>
                        <a:lumOff val="80000"/>
                      </a:schemeClr>
                    </a:solidFill>
                  </a:tcPr>
                </a:tc>
                <a:extLst>
                  <a:ext uri="{0D108BD9-81ED-4DB2-BD59-A6C34878D82A}">
                    <a16:rowId xmlns:a16="http://schemas.microsoft.com/office/drawing/2014/main" val="3928579634"/>
                  </a:ext>
                </a:extLst>
              </a:tr>
              <a:tr h="647429">
                <a:tc>
                  <a:txBody>
                    <a:bodyPr/>
                    <a:lstStyle/>
                    <a:p>
                      <a:r>
                        <a:rPr lang="de-DE" sz="1000" dirty="0">
                          <a:solidFill>
                            <a:schemeClr val="tx1"/>
                          </a:solidFill>
                          <a:latin typeface="Arial" panose="020B0604020202020204" pitchFamily="34" charset="0"/>
                          <a:cs typeface="Arial" panose="020B0604020202020204" pitchFamily="34" charset="0"/>
                        </a:rPr>
                        <a:t>Die Nüsse können auch so in Blätter gelegt werden, dass die Schüler: innen sie finden können.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Blätter</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196768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6F9670A-8F6F-E165-4693-FF34C097F469}"/>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678B2BEA-0985-9ABD-DEB5-4FF0F04D921B}"/>
              </a:ext>
            </a:extLst>
          </p:cNvPr>
          <p:cNvSpPr txBox="1"/>
          <p:nvPr/>
        </p:nvSpPr>
        <p:spPr>
          <a:xfrm>
            <a:off x="9079892" y="693336"/>
            <a:ext cx="2469106" cy="4134605"/>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Der Wind wurde etwas stärker.</a:t>
            </a:r>
          </a:p>
          <a:p>
            <a:pPr>
              <a:lnSpc>
                <a:spcPct val="90000"/>
              </a:lnSpc>
              <a:spcAft>
                <a:spcPts val="800"/>
              </a:spcAft>
            </a:pPr>
            <a:r>
              <a:rPr lang="en-US" sz="1400" dirty="0">
                <a:effectLst/>
                <a:latin typeface="Arial" panose="020B0604020202020204" pitchFamily="34" charset="0"/>
                <a:cs typeface="Arial" panose="020B0604020202020204" pitchFamily="34" charset="0"/>
              </a:rPr>
              <a:t>Die Äste bewegten sich.</a:t>
            </a:r>
          </a:p>
          <a:p>
            <a:pPr>
              <a:lnSpc>
                <a:spcPct val="90000"/>
              </a:lnSpc>
              <a:spcAft>
                <a:spcPts val="800"/>
              </a:spcAft>
            </a:pPr>
            <a:r>
              <a:rPr lang="en-US" sz="1400" dirty="0">
                <a:effectLst/>
                <a:latin typeface="Arial" panose="020B0604020202020204" pitchFamily="34" charset="0"/>
                <a:cs typeface="Arial" panose="020B0604020202020204" pitchFamily="34" charset="0"/>
              </a:rPr>
              <a:t>„Huuuu…, schhhhh…“</a:t>
            </a:r>
          </a:p>
          <a:p>
            <a:pPr>
              <a:lnSpc>
                <a:spcPct val="90000"/>
              </a:lnSpc>
              <a:spcAft>
                <a:spcPts val="800"/>
              </a:spcAft>
            </a:pPr>
            <a:r>
              <a:rPr lang="en-US" sz="1400" dirty="0">
                <a:effectLst/>
                <a:latin typeface="Arial" panose="020B0604020202020204" pitchFamily="34" charset="0"/>
                <a:cs typeface="Arial" panose="020B0604020202020204" pitchFamily="34" charset="0"/>
              </a:rPr>
              <a:t>Ein kleiner Ast fiel auf den Boden.</a:t>
            </a:r>
          </a:p>
          <a:p>
            <a:pPr>
              <a:lnSpc>
                <a:spcPct val="90000"/>
              </a:lnSpc>
              <a:spcAft>
                <a:spcPts val="800"/>
              </a:spcAft>
            </a:pPr>
            <a:r>
              <a:rPr lang="en-US" sz="1400" dirty="0">
                <a:effectLst/>
                <a:latin typeface="Arial" panose="020B0604020202020204" pitchFamily="34" charset="0"/>
                <a:cs typeface="Arial" panose="020B0604020202020204" pitchFamily="34" charset="0"/>
              </a:rPr>
              <a:t>„Knack</a:t>
            </a:r>
            <a:r>
              <a:rPr lang="en-US" sz="1400" dirty="0">
                <a:latin typeface="Arial" panose="020B0604020202020204" pitchFamily="34" charset="0"/>
                <a:cs typeface="Arial" panose="020B0604020202020204" pitchFamily="34" charset="0"/>
              </a:rPr>
              <a:t>!</a:t>
            </a:r>
            <a:r>
              <a:rPr lang="en-US" sz="1400" dirty="0">
                <a:effectLst/>
                <a:latin typeface="Arial" panose="020B0604020202020204" pitchFamily="34" charset="0"/>
                <a:cs typeface="Arial" panose="020B0604020202020204" pitchFamily="34" charset="0"/>
              </a:rPr>
              <a:t>“</a:t>
            </a:r>
          </a:p>
          <a:p>
            <a:pPr>
              <a:lnSpc>
                <a:spcPct val="90000"/>
              </a:lnSpc>
              <a:spcAft>
                <a:spcPts val="800"/>
              </a:spcAft>
            </a:pPr>
            <a:r>
              <a:rPr lang="en-US" sz="1400" dirty="0">
                <a:effectLst/>
                <a:latin typeface="Arial" panose="020B0604020202020204" pitchFamily="34" charset="0"/>
                <a:cs typeface="Arial" panose="020B0604020202020204" pitchFamily="34" charset="0"/>
              </a:rPr>
              <a:t>Louis hob ihn auf.</a:t>
            </a:r>
          </a:p>
          <a:p>
            <a:pPr>
              <a:lnSpc>
                <a:spcPct val="90000"/>
              </a:lnSpc>
              <a:spcAft>
                <a:spcPts val="800"/>
              </a:spcAft>
            </a:pPr>
            <a:r>
              <a:rPr lang="en-US" sz="1400" dirty="0">
                <a:effectLst/>
                <a:latin typeface="Arial" panose="020B0604020202020204" pitchFamily="34" charset="0"/>
                <a:cs typeface="Arial" panose="020B0604020202020204" pitchFamily="34" charset="0"/>
              </a:rPr>
              <a:t>Der Ast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rau und trocken.</a:t>
            </a:r>
          </a:p>
          <a:p>
            <a:pPr>
              <a:lnSpc>
                <a:spcPct val="90000"/>
              </a:lnSpc>
              <a:spcAft>
                <a:spcPts val="800"/>
              </a:spcAft>
            </a:pPr>
            <a:r>
              <a:rPr lang="en-US" sz="1400" dirty="0">
                <a:effectLst/>
                <a:latin typeface="Arial" panose="020B0604020202020204" pitchFamily="34" charset="0"/>
                <a:cs typeface="Arial" panose="020B0604020202020204" pitchFamily="34" charset="0"/>
              </a:rPr>
              <a:t>Manche Äste </a:t>
            </a:r>
            <a:r>
              <a:rPr lang="en-US" sz="1400" dirty="0">
                <a:latin typeface="Arial" panose="020B0604020202020204" pitchFamily="34" charset="0"/>
                <a:cs typeface="Arial" panose="020B0604020202020204" pitchFamily="34" charset="0"/>
              </a:rPr>
              <a:t>waren</a:t>
            </a:r>
            <a:r>
              <a:rPr lang="en-US" sz="1400" dirty="0">
                <a:effectLst/>
                <a:latin typeface="Arial" panose="020B0604020202020204" pitchFamily="34" charset="0"/>
                <a:cs typeface="Arial" panose="020B0604020202020204" pitchFamily="34" charset="0"/>
              </a:rPr>
              <a:t> dünn und biegsam</a:t>
            </a:r>
            <a:r>
              <a:rPr lang="en-US" sz="1400" dirty="0">
                <a:latin typeface="Arial" panose="020B0604020202020204" pitchFamily="34" charset="0"/>
                <a:cs typeface="Arial" panose="020B0604020202020204" pitchFamily="34" charset="0"/>
              </a:rPr>
              <a:t>, a</a:t>
            </a:r>
            <a:r>
              <a:rPr lang="en-US" sz="1400" dirty="0">
                <a:effectLst/>
                <a:latin typeface="Arial" panose="020B0604020202020204" pitchFamily="34" charset="0"/>
                <a:cs typeface="Arial" panose="020B0604020202020204" pitchFamily="34" charset="0"/>
              </a:rPr>
              <a:t>ndere dick und schwer.</a:t>
            </a:r>
          </a:p>
        </p:txBody>
      </p:sp>
      <p:graphicFrame>
        <p:nvGraphicFramePr>
          <p:cNvPr id="6" name="Tabelle 5">
            <a:extLst>
              <a:ext uri="{FF2B5EF4-FFF2-40B4-BE49-F238E27FC236}">
                <a16:creationId xmlns:a16="http://schemas.microsoft.com/office/drawing/2014/main" id="{F3C9DAC9-F17F-7B94-C5BE-C954EEDBA298}"/>
              </a:ext>
            </a:extLst>
          </p:cNvPr>
          <p:cNvGraphicFramePr>
            <a:graphicFrameLocks noGrp="1"/>
          </p:cNvGraphicFramePr>
          <p:nvPr>
            <p:extLst>
              <p:ext uri="{D42A27DB-BD31-4B8C-83A1-F6EECF244321}">
                <p14:modId xmlns:p14="http://schemas.microsoft.com/office/powerpoint/2010/main" val="3087354368"/>
              </p:ext>
            </p:extLst>
          </p:nvPr>
        </p:nvGraphicFramePr>
        <p:xfrm>
          <a:off x="8230918" y="5521267"/>
          <a:ext cx="3961082" cy="133673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44963">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991770">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Kleine Äste fühlen und vorsichtig biegen. Dann einen dickeren und schwereren Ast zum Fühlen nehmen.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dünner und biegsamer Ast</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dicker und schwerer Ast</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53376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C2C4C5E8-4395-BD6E-D428-1BAEB93305A8}"/>
              </a:ext>
            </a:extLst>
          </p:cNvPr>
          <p:cNvPicPr>
            <a:picLocks noChangeAspect="1"/>
          </p:cNvPicPr>
          <p:nvPr/>
        </p:nvPicPr>
        <p:blipFill>
          <a:blip r:embed="rId2">
            <a:extLst>
              <a:ext uri="{28A0092B-C50C-407E-A947-70E740481C1C}">
                <a14:useLocalDpi xmlns:a14="http://schemas.microsoft.com/office/drawing/2010/main" val="0"/>
              </a:ext>
            </a:extLst>
          </a:blip>
          <a:srcRect l="14705" r="17781" b="-1"/>
          <a:stretch>
            <a:fillRect/>
          </a:stretch>
        </p:blipFill>
        <p:spPr>
          <a:xfrm>
            <a:off x="1" y="10"/>
            <a:ext cx="6936390" cy="6857990"/>
          </a:xfrm>
          <a:prstGeom prst="rect">
            <a:avLst/>
          </a:prstGeom>
          <a:ln>
            <a:noFill/>
          </a:ln>
          <a:effectLst>
            <a:softEdge rad="112500"/>
          </a:effectLst>
        </p:spPr>
      </p:pic>
      <p:sp>
        <p:nvSpPr>
          <p:cNvPr id="5" name="Textfeld 4">
            <a:extLst>
              <a:ext uri="{FF2B5EF4-FFF2-40B4-BE49-F238E27FC236}">
                <a16:creationId xmlns:a16="http://schemas.microsoft.com/office/drawing/2014/main" id="{629ABD61-31EF-B875-4091-19591F5A3B03}"/>
              </a:ext>
            </a:extLst>
          </p:cNvPr>
          <p:cNvSpPr txBox="1"/>
          <p:nvPr/>
        </p:nvSpPr>
        <p:spPr>
          <a:xfrm>
            <a:off x="8085224" y="502418"/>
            <a:ext cx="3838072" cy="4797963"/>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Jetzt wurde es ganz ruhig.</a:t>
            </a:r>
          </a:p>
          <a:p>
            <a:pPr>
              <a:lnSpc>
                <a:spcPct val="90000"/>
              </a:lnSpc>
              <a:spcAft>
                <a:spcPts val="800"/>
              </a:spcAft>
            </a:pPr>
            <a:r>
              <a:rPr lang="en-US" sz="1400" dirty="0">
                <a:effectLst/>
                <a:latin typeface="Arial" panose="020B0604020202020204" pitchFamily="34" charset="0"/>
                <a:cs typeface="Arial" panose="020B0604020202020204" pitchFamily="34" charset="0"/>
              </a:rPr>
              <a:t>Louis blieb stehen und hörte genau hin.</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Hoch oben klopfte ein Specht:</a:t>
            </a:r>
          </a:p>
          <a:p>
            <a:pPr>
              <a:lnSpc>
                <a:spcPct val="90000"/>
              </a:lnSpc>
              <a:spcAft>
                <a:spcPts val="800"/>
              </a:spcAft>
            </a:pPr>
            <a:r>
              <a:rPr lang="en-US" sz="1400" dirty="0">
                <a:effectLst/>
                <a:latin typeface="Arial" panose="020B0604020202020204" pitchFamily="34" charset="0"/>
                <a:cs typeface="Arial" panose="020B0604020202020204" pitchFamily="34" charset="0"/>
              </a:rPr>
              <a:t>„Klopf-klopf- klopf!“</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Weiter hinten rief eine Eule:</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„Huuu-huuu!“</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Die Blätter rauschten</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„Schhhhh…“</a:t>
            </a:r>
          </a:p>
        </p:txBody>
      </p:sp>
      <p:graphicFrame>
        <p:nvGraphicFramePr>
          <p:cNvPr id="6" name="Tabelle 5">
            <a:extLst>
              <a:ext uri="{FF2B5EF4-FFF2-40B4-BE49-F238E27FC236}">
                <a16:creationId xmlns:a16="http://schemas.microsoft.com/office/drawing/2014/main" id="{4B26978C-2526-1DB6-56C5-263923400467}"/>
              </a:ext>
            </a:extLst>
          </p:cNvPr>
          <p:cNvGraphicFramePr>
            <a:graphicFrameLocks noGrp="1"/>
          </p:cNvGraphicFramePr>
          <p:nvPr>
            <p:extLst>
              <p:ext uri="{D42A27DB-BD31-4B8C-83A1-F6EECF244321}">
                <p14:modId xmlns:p14="http://schemas.microsoft.com/office/powerpoint/2010/main" val="4135196963"/>
              </p:ext>
            </p:extLst>
          </p:nvPr>
        </p:nvGraphicFramePr>
        <p:xfrm>
          <a:off x="8230918" y="5446207"/>
          <a:ext cx="3961082" cy="141179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34398">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977395">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Gemeinsam Waldgeräusche nachmachen oder die Geräusche auf einen BIGmack aufnehmen.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BIGmack</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220224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4A762D96-B2A1-6094-EF3B-CB7D43E8BE45}"/>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A8756C90-2B9B-CBBB-297C-4A93E81C01BB}"/>
              </a:ext>
            </a:extLst>
          </p:cNvPr>
          <p:cNvSpPr txBox="1"/>
          <p:nvPr/>
        </p:nvSpPr>
        <p:spPr>
          <a:xfrm>
            <a:off x="8783052" y="773843"/>
            <a:ext cx="2823410" cy="3742762"/>
          </a:xfrm>
          <a:prstGeom prst="rect">
            <a:avLst/>
          </a:prstGeom>
        </p:spPr>
        <p:txBody>
          <a:bodyPr vert="horz" lIns="91440" tIns="45720" rIns="91440" bIns="45720" rtlCol="0">
            <a:no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Plötzlich fiel ein Tropfen auf Louis’ Hand. </a:t>
            </a:r>
            <a:r>
              <a:rPr lang="en-US" sz="1400" dirty="0">
                <a:latin typeface="Arial" panose="020B0604020202020204" pitchFamily="34" charset="0"/>
                <a:cs typeface="Arial" panose="020B0604020202020204" pitchFamily="34" charset="0"/>
              </a:rPr>
              <a:t>Das Wasser fühlte sich kühl an: </a:t>
            </a:r>
            <a:r>
              <a:rPr lang="en-US" sz="1400" dirty="0">
                <a:effectLst/>
                <a:latin typeface="Arial" panose="020B0604020202020204" pitchFamily="34" charset="0"/>
                <a:cs typeface="Arial" panose="020B0604020202020204" pitchFamily="34" charset="0"/>
              </a:rPr>
              <a:t>„Plitsch.“</a:t>
            </a:r>
          </a:p>
          <a:p>
            <a:pPr>
              <a:lnSpc>
                <a:spcPct val="90000"/>
              </a:lnSpc>
              <a:spcAft>
                <a:spcPts val="800"/>
              </a:spcAft>
            </a:pPr>
            <a:r>
              <a:rPr lang="en-US" sz="1400" dirty="0">
                <a:effectLst/>
                <a:latin typeface="Arial" panose="020B0604020202020204" pitchFamily="34" charset="0"/>
                <a:cs typeface="Arial" panose="020B0604020202020204" pitchFamily="34" charset="0"/>
              </a:rPr>
              <a:t>Dann noch einer:</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„Plitsch… platsch…“</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Es begann zu regnen.</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Die Tropfen fielen auf die Blätter und den Waldboden.</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Der Wald roch jetzt noch intensiver</a:t>
            </a:r>
            <a:r>
              <a:rPr lang="en-US" sz="1400" dirty="0">
                <a:latin typeface="Arial" panose="020B0604020202020204" pitchFamily="34" charset="0"/>
                <a:cs typeface="Arial" panose="020B0604020202020204" pitchFamily="34" charset="0"/>
              </a:rPr>
              <a:t> n</a:t>
            </a:r>
            <a:r>
              <a:rPr lang="en-US" sz="1400" dirty="0">
                <a:effectLst/>
                <a:latin typeface="Arial" panose="020B0604020202020204" pitchFamily="34" charset="0"/>
                <a:cs typeface="Arial" panose="020B0604020202020204" pitchFamily="34" charset="0"/>
              </a:rPr>
              <a:t>ach Erde und Blättern.</a:t>
            </a:r>
            <a:br>
              <a:rPr lang="en-US" sz="1400" dirty="0">
                <a:effectLst/>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80E07D04-C702-BEEE-246F-5F7AEA827BE7}"/>
              </a:ext>
            </a:extLst>
          </p:cNvPr>
          <p:cNvGraphicFramePr>
            <a:graphicFrameLocks noGrp="1"/>
          </p:cNvGraphicFramePr>
          <p:nvPr>
            <p:extLst>
              <p:ext uri="{D42A27DB-BD31-4B8C-83A1-F6EECF244321}">
                <p14:modId xmlns:p14="http://schemas.microsoft.com/office/powerpoint/2010/main" val="246857399"/>
              </p:ext>
            </p:extLst>
          </p:nvPr>
        </p:nvGraphicFramePr>
        <p:xfrm>
          <a:off x="8227869" y="5290438"/>
          <a:ext cx="3961082" cy="1567551"/>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285009">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41271">
                <a:tc>
                  <a:txBody>
                    <a:bodyPr/>
                    <a:lstStyle/>
                    <a:p>
                      <a:r>
                        <a:rPr lang="de-DE" sz="1000" kern="0" dirty="0">
                          <a:effectLst/>
                          <a:latin typeface="Arial" panose="020B0604020202020204" pitchFamily="34" charset="0"/>
                          <a:ea typeface="Times New Roman" panose="02020603050405020304" pitchFamily="18" charset="0"/>
                          <a:cs typeface="Arial" panose="020B0604020202020204" pitchFamily="34" charset="0"/>
                        </a:rPr>
                        <a:t>Mit einer Sprühflasche feinen Wassernebel auf die Hände sprühen.</a:t>
                      </a:r>
                      <a:endParaRPr lang="de-DE" sz="10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Sprühflasche mit Wasser</a:t>
                      </a:r>
                    </a:p>
                  </a:txBody>
                  <a:tcPr>
                    <a:solidFill>
                      <a:schemeClr val="accent6">
                        <a:lumMod val="20000"/>
                        <a:lumOff val="80000"/>
                      </a:schemeClr>
                    </a:solidFill>
                  </a:tcPr>
                </a:tc>
                <a:extLst>
                  <a:ext uri="{0D108BD9-81ED-4DB2-BD59-A6C34878D82A}">
                    <a16:rowId xmlns:a16="http://schemas.microsoft.com/office/drawing/2014/main" val="3928579634"/>
                  </a:ext>
                </a:extLst>
              </a:tr>
              <a:tr h="641271">
                <a:tc>
                  <a:txBody>
                    <a:bodyPr/>
                    <a:lstStyle/>
                    <a:p>
                      <a:r>
                        <a:rPr lang="de-DE" sz="1000" dirty="0">
                          <a:solidFill>
                            <a:schemeClr val="tx1"/>
                          </a:solidFill>
                          <a:latin typeface="Arial" panose="020B0604020202020204" pitchFamily="34" charset="0"/>
                          <a:cs typeface="Arial" panose="020B0604020202020204" pitchFamily="34" charset="0"/>
                        </a:rPr>
                        <a:t>Dann auf die Blätter und die Erde. Alle nehmen den frischen Geruch der Erde und Blätter wahr.</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Erde und Blätter</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284503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F0F46746-68D7-90F2-F21C-7934C2A1BB29}"/>
              </a:ext>
            </a:extLst>
          </p:cNvPr>
          <p:cNvPicPr>
            <a:picLocks noChangeAspect="1"/>
          </p:cNvPicPr>
          <p:nvPr/>
        </p:nvPicPr>
        <p:blipFill>
          <a:blip r:embed="rId2">
            <a:extLst>
              <a:ext uri="{28A0092B-C50C-407E-A947-70E740481C1C}">
                <a14:useLocalDpi xmlns:a14="http://schemas.microsoft.com/office/drawing/2010/main" val="0"/>
              </a:ext>
            </a:extLst>
          </a:blip>
          <a:srcRect l="1775" r="4107"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feld 4">
            <a:extLst>
              <a:ext uri="{FF2B5EF4-FFF2-40B4-BE49-F238E27FC236}">
                <a16:creationId xmlns:a16="http://schemas.microsoft.com/office/drawing/2014/main" id="{0B313106-AE00-C7E0-7713-A6DDB7B3CA06}"/>
              </a:ext>
            </a:extLst>
          </p:cNvPr>
          <p:cNvSpPr txBox="1"/>
          <p:nvPr/>
        </p:nvSpPr>
        <p:spPr>
          <a:xfrm>
            <a:off x="8776608" y="605400"/>
            <a:ext cx="3064041"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Langsam hörte der Regen wieder auf.</a:t>
            </a:r>
          </a:p>
          <a:p>
            <a:pPr>
              <a:lnSpc>
                <a:spcPct val="90000"/>
              </a:lnSpc>
              <a:spcAft>
                <a:spcPts val="800"/>
              </a:spcAft>
            </a:pPr>
            <a:r>
              <a:rPr lang="en-US" sz="1400" dirty="0">
                <a:effectLst/>
                <a:latin typeface="Arial" panose="020B0604020202020204" pitchFamily="34" charset="0"/>
                <a:cs typeface="Arial" panose="020B0604020202020204" pitchFamily="34" charset="0"/>
              </a:rPr>
              <a:t>Die Sonne kam zurück.</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Auf den Blättern glitzerten kleine Tropfen wie Diamanten.</a:t>
            </a:r>
          </a:p>
          <a:p>
            <a:pPr>
              <a:lnSpc>
                <a:spcPct val="90000"/>
              </a:lnSpc>
              <a:spcAft>
                <a:spcPts val="800"/>
              </a:spcAft>
            </a:pPr>
            <a:r>
              <a:rPr lang="en-US" sz="1400" dirty="0">
                <a:effectLst/>
                <a:latin typeface="Arial" panose="020B0604020202020204" pitchFamily="34" charset="0"/>
                <a:cs typeface="Arial" panose="020B0604020202020204" pitchFamily="34" charset="0"/>
              </a:rPr>
              <a:t>Ein Regenbogen erschien zwischen den Bäumen.</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Louis staunte.</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Der ganze Wald sah jetzt aus wie ein Zauberwald.</a:t>
            </a:r>
          </a:p>
        </p:txBody>
      </p:sp>
      <p:graphicFrame>
        <p:nvGraphicFramePr>
          <p:cNvPr id="6" name="Tabelle 5">
            <a:extLst>
              <a:ext uri="{FF2B5EF4-FFF2-40B4-BE49-F238E27FC236}">
                <a16:creationId xmlns:a16="http://schemas.microsoft.com/office/drawing/2014/main" id="{E9658CBF-ABDE-CA2B-A1D1-1A6E72E18D81}"/>
              </a:ext>
            </a:extLst>
          </p:cNvPr>
          <p:cNvGraphicFramePr>
            <a:graphicFrameLocks noGrp="1"/>
          </p:cNvGraphicFramePr>
          <p:nvPr>
            <p:extLst>
              <p:ext uri="{D42A27DB-BD31-4B8C-83A1-F6EECF244321}">
                <p14:modId xmlns:p14="http://schemas.microsoft.com/office/powerpoint/2010/main" val="2940202216"/>
              </p:ext>
            </p:extLst>
          </p:nvPr>
        </p:nvGraphicFramePr>
        <p:xfrm>
          <a:off x="8230918" y="5627077"/>
          <a:ext cx="3961082" cy="123091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68919">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761994">
                <a:tc>
                  <a:txBody>
                    <a:bodyPr/>
                    <a:lstStyle/>
                    <a:p>
                      <a:r>
                        <a:rPr lang="de-DE" sz="1000" dirty="0">
                          <a:solidFill>
                            <a:schemeClr val="tx1"/>
                          </a:solidFill>
                          <a:latin typeface="Arial" panose="020B0604020202020204" pitchFamily="34" charset="0"/>
                          <a:cs typeface="Arial" panose="020B0604020202020204" pitchFamily="34" charset="0"/>
                        </a:rPr>
                        <a:t>Auf ein Blatt wird mit der Sprühflasche Wasser gesprüht, bis ein Tropfen entsteht.</a:t>
                      </a:r>
                    </a:p>
                  </a:txBody>
                  <a:tcPr>
                    <a:solidFill>
                      <a:schemeClr val="accent6">
                        <a:lumMod val="20000"/>
                        <a:lumOff val="80000"/>
                      </a:schemeClr>
                    </a:solidFill>
                  </a:tcPr>
                </a:tc>
                <a:tc>
                  <a:txBody>
                    <a:bodyPr/>
                    <a:lstStyle/>
                    <a:p>
                      <a:pPr marL="171450" indent="-171450">
                        <a:buFont typeface="Arial" panose="020B0604020202020204" pitchFamily="34" charset="0"/>
                        <a:buChar char="•"/>
                      </a:pPr>
                      <a:r>
                        <a:rPr lang="de-DE" sz="1000" dirty="0">
                          <a:solidFill>
                            <a:schemeClr val="tx1"/>
                          </a:solidFill>
                          <a:latin typeface="Arial" panose="020B0604020202020204" pitchFamily="34" charset="0"/>
                          <a:cs typeface="Arial" panose="020B0604020202020204" pitchFamily="34" charset="0"/>
                        </a:rPr>
                        <a:t>Blatt</a:t>
                      </a:r>
                    </a:p>
                    <a:p>
                      <a:pPr marL="171450" indent="-171450">
                        <a:buFont typeface="Arial" panose="020B0604020202020204" pitchFamily="34" charset="0"/>
                        <a:buChar char="•"/>
                      </a:pPr>
                      <a:r>
                        <a:rPr lang="de-DE" sz="1000" dirty="0">
                          <a:solidFill>
                            <a:schemeClr val="tx1"/>
                          </a:solidFill>
                          <a:latin typeface="Arial" panose="020B0604020202020204" pitchFamily="34" charset="0"/>
                          <a:cs typeface="Arial" panose="020B0604020202020204" pitchFamily="34" charset="0"/>
                        </a:rPr>
                        <a:t>Sprühflasche</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216336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C6D9897-BCFC-FE70-9BF0-F285934271DD}"/>
              </a:ext>
            </a:extLst>
          </p:cNvPr>
          <p:cNvPicPr>
            <a:picLocks noChangeAspect="1"/>
          </p:cNvPicPr>
          <p:nvPr/>
        </p:nvPicPr>
        <p:blipFill>
          <a:blip r:embed="rId2">
            <a:extLst>
              <a:ext uri="{28A0092B-C50C-407E-A947-70E740481C1C}">
                <a14:useLocalDpi xmlns:a14="http://schemas.microsoft.com/office/drawing/2010/main" val="0"/>
              </a:ext>
            </a:extLst>
          </a:blip>
          <a:srcRect l="3982" r="1901" b="-1"/>
          <a:stretch>
            <a:fillRect/>
          </a:stretch>
        </p:blipFill>
        <p:spPr>
          <a:xfrm>
            <a:off x="0"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7B8984F8-8CBE-861E-F8BE-7AA31FCDCBD8}"/>
              </a:ext>
            </a:extLst>
          </p:cNvPr>
          <p:cNvSpPr txBox="1"/>
          <p:nvPr/>
        </p:nvSpPr>
        <p:spPr>
          <a:xfrm>
            <a:off x="8975558" y="436959"/>
            <a:ext cx="2859504" cy="3742762"/>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endParaRPr lang="en-US" sz="2000" dirty="0">
              <a:effectLst/>
            </a:endParaRPr>
          </a:p>
          <a:p>
            <a:pPr>
              <a:lnSpc>
                <a:spcPct val="90000"/>
              </a:lnSpc>
              <a:spcAft>
                <a:spcPts val="800"/>
              </a:spcAft>
            </a:pPr>
            <a:r>
              <a:rPr lang="en-US" sz="1400" dirty="0">
                <a:effectLst/>
                <a:latin typeface="Arial" panose="020B0604020202020204" pitchFamily="34" charset="0"/>
                <a:cs typeface="Arial" panose="020B0604020202020204" pitchFamily="34" charset="0"/>
              </a:rPr>
              <a:t>Zum Schluss sammelte Louis alle Waldschätze:</a:t>
            </a:r>
          </a:p>
          <a:p>
            <a:pPr>
              <a:lnSpc>
                <a:spcPct val="90000"/>
              </a:lnSpc>
              <a:spcAft>
                <a:spcPts val="800"/>
              </a:spcAft>
            </a:pPr>
            <a:r>
              <a:rPr lang="en-US" sz="1400" dirty="0">
                <a:effectLst/>
                <a:latin typeface="Arial" panose="020B0604020202020204" pitchFamily="34" charset="0"/>
                <a:cs typeface="Arial" panose="020B0604020202020204" pitchFamily="34" charset="0"/>
              </a:rPr>
              <a:t>Blätter</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Nüsse</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Steine</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Äste</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Kastanien</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Moos</a:t>
            </a:r>
            <a:r>
              <a:rPr lang="en-US" sz="1400" dirty="0">
                <a:latin typeface="Arial" panose="020B0604020202020204" pitchFamily="34" charset="0"/>
                <a:cs typeface="Arial" panose="020B0604020202020204" pitchFamily="34" charset="0"/>
              </a:rPr>
              <a:t> und </a:t>
            </a:r>
            <a:r>
              <a:rPr lang="en-US" sz="1400" dirty="0">
                <a:effectLst/>
                <a:latin typeface="Arial" panose="020B0604020202020204" pitchFamily="34" charset="0"/>
                <a:cs typeface="Arial" panose="020B0604020202020204" pitchFamily="34" charset="0"/>
              </a:rPr>
              <a:t>kleine  Rindenstücke.</a:t>
            </a:r>
          </a:p>
          <a:p>
            <a:pPr>
              <a:lnSpc>
                <a:spcPct val="90000"/>
              </a:lnSpc>
              <a:spcAft>
                <a:spcPts val="800"/>
              </a:spcAft>
            </a:pPr>
            <a:r>
              <a:rPr lang="en-US" sz="1400" dirty="0">
                <a:effectLst/>
                <a:latin typeface="Arial" panose="020B0604020202020204" pitchFamily="34" charset="0"/>
                <a:cs typeface="Arial" panose="020B0604020202020204" pitchFamily="34" charset="0"/>
              </a:rPr>
              <a:t>Gemeinsam legten die Kinder alles in die Mitte.</a:t>
            </a:r>
          </a:p>
          <a:p>
            <a:pPr>
              <a:lnSpc>
                <a:spcPct val="90000"/>
              </a:lnSpc>
              <a:spcAft>
                <a:spcPts val="800"/>
              </a:spcAft>
            </a:pPr>
            <a:r>
              <a:rPr lang="en-US" sz="1400" dirty="0">
                <a:effectLst/>
                <a:latin typeface="Arial" panose="020B0604020202020204" pitchFamily="34" charset="0"/>
                <a:cs typeface="Arial" panose="020B0604020202020204" pitchFamily="34" charset="0"/>
              </a:rPr>
              <a:t>Langsam entstand ein großer “Waldkreis”.</a:t>
            </a:r>
          </a:p>
        </p:txBody>
      </p:sp>
      <p:graphicFrame>
        <p:nvGraphicFramePr>
          <p:cNvPr id="5" name="Tabelle 4">
            <a:extLst>
              <a:ext uri="{FF2B5EF4-FFF2-40B4-BE49-F238E27FC236}">
                <a16:creationId xmlns:a16="http://schemas.microsoft.com/office/drawing/2014/main" id="{129C67B3-3F52-2D41-9468-922B81EAA415}"/>
              </a:ext>
            </a:extLst>
          </p:cNvPr>
          <p:cNvGraphicFramePr>
            <a:graphicFrameLocks noGrp="1"/>
          </p:cNvGraphicFramePr>
          <p:nvPr>
            <p:extLst>
              <p:ext uri="{D42A27DB-BD31-4B8C-83A1-F6EECF244321}">
                <p14:modId xmlns:p14="http://schemas.microsoft.com/office/powerpoint/2010/main" val="690228662"/>
              </p:ext>
            </p:extLst>
          </p:nvPr>
        </p:nvGraphicFramePr>
        <p:xfrm>
          <a:off x="8227869" y="5355771"/>
          <a:ext cx="3961082" cy="1502219"/>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33826">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1168393">
                <a:tc>
                  <a:txBody>
                    <a:bodyPr/>
                    <a:lstStyle/>
                    <a:p>
                      <a:pPr>
                        <a:lnSpc>
                          <a:spcPct val="107000"/>
                        </a:lnSpc>
                        <a:spcAft>
                          <a:spcPts val="800"/>
                        </a:spcAft>
                        <a:buNone/>
                      </a:pPr>
                      <a:r>
                        <a:rPr lang="de-DE" sz="1100" kern="0" dirty="0">
                          <a:effectLst/>
                          <a:latin typeface="Arial" panose="020B0604020202020204" pitchFamily="34" charset="0"/>
                          <a:ea typeface="Times New Roman" panose="02020603050405020304" pitchFamily="18" charset="0"/>
                          <a:cs typeface="Arial" panose="020B0604020202020204" pitchFamily="34" charset="0"/>
                        </a:rPr>
                        <a:t>Naturmaterialien gemeinsam in einen Kreis legen.</a:t>
                      </a:r>
                      <a:endParaRPr lang="de-DE" sz="1100" kern="100" dirty="0">
                        <a:effectLst/>
                        <a:latin typeface="Arial" panose="020B0604020202020204" pitchFamily="34" charset="0"/>
                        <a:ea typeface="Aptos" panose="020B00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100" kern="0" dirty="0">
                          <a:effectLst/>
                          <a:latin typeface="Arial" panose="020B0604020202020204" pitchFamily="34" charset="0"/>
                          <a:ea typeface="Times New Roman" panose="02020603050405020304" pitchFamily="18" charset="0"/>
                          <a:cs typeface="Arial" panose="020B0604020202020204" pitchFamily="34" charset="0"/>
                        </a:rPr>
                        <a:t>Blätter</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Nüsse</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Steine</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Äste</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Kastanien</a:t>
                      </a:r>
                      <a:r>
                        <a:rPr lang="de-DE" sz="1100" kern="0" dirty="0">
                          <a:latin typeface="Arial" panose="020B0604020202020204" pitchFamily="34" charset="0"/>
                          <a:ea typeface="Times New Roman" panose="02020603050405020304" pitchFamily="18" charset="0"/>
                          <a:cs typeface="Arial" panose="020B0604020202020204" pitchFamily="34" charset="0"/>
                        </a:rPr>
                        <a:t>, </a:t>
                      </a:r>
                      <a:r>
                        <a:rPr lang="de-DE" sz="1100" kern="0" dirty="0">
                          <a:effectLst/>
                          <a:latin typeface="Arial" panose="020B0604020202020204" pitchFamily="34" charset="0"/>
                          <a:ea typeface="Times New Roman" panose="02020603050405020304" pitchFamily="18" charset="0"/>
                          <a:cs typeface="Arial" panose="020B0604020202020204" pitchFamily="34" charset="0"/>
                        </a:rPr>
                        <a:t>Moos</a:t>
                      </a:r>
                      <a:r>
                        <a:rPr lang="de-DE" sz="1100" kern="0" dirty="0">
                          <a:latin typeface="Arial" panose="020B0604020202020204" pitchFamily="34" charset="0"/>
                          <a:ea typeface="Times New Roman" panose="02020603050405020304" pitchFamily="18" charset="0"/>
                          <a:cs typeface="Arial" panose="020B0604020202020204" pitchFamily="34" charset="0"/>
                        </a:rPr>
                        <a:t> und </a:t>
                      </a:r>
                      <a:r>
                        <a:rPr lang="de-DE" sz="1100" kern="0" dirty="0">
                          <a:effectLst/>
                          <a:latin typeface="Arial" panose="020B0604020202020204" pitchFamily="34" charset="0"/>
                          <a:ea typeface="Times New Roman" panose="02020603050405020304" pitchFamily="18" charset="0"/>
                          <a:cs typeface="Arial" panose="020B0604020202020204" pitchFamily="34" charset="0"/>
                        </a:rPr>
                        <a:t>kleine  Rindenstücke</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87822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83E4F1D6-1B0E-D974-59E1-4A66D9C3220A}"/>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89A0BE56-E098-7074-E0D3-ED59F5F6AA76}"/>
              </a:ext>
            </a:extLst>
          </p:cNvPr>
          <p:cNvSpPr txBox="1"/>
          <p:nvPr/>
        </p:nvSpPr>
        <p:spPr>
          <a:xfrm>
            <a:off x="8650705" y="797906"/>
            <a:ext cx="3376863"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Der Wind rauschte leise durch die Bäume:</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„Schhhhh…“</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Louis lächelte glücklich und dachte:</a:t>
            </a:r>
            <a:endParaRPr lang="en-US" sz="1400" dirty="0">
              <a:latin typeface="Arial" panose="020B0604020202020204" pitchFamily="34" charset="0"/>
              <a:cs typeface="Arial" panose="020B0604020202020204" pitchFamily="34" charset="0"/>
            </a:endParaRPr>
          </a:p>
          <a:p>
            <a:pPr>
              <a:lnSpc>
                <a:spcPct val="90000"/>
              </a:lnSpc>
              <a:spcAft>
                <a:spcPts val="800"/>
              </a:spcAft>
            </a:pPr>
            <a:r>
              <a:rPr lang="en-US" sz="1400" dirty="0">
                <a:effectLst/>
                <a:latin typeface="Arial" panose="020B0604020202020204" pitchFamily="34" charset="0"/>
                <a:cs typeface="Arial" panose="020B0604020202020204" pitchFamily="34" charset="0"/>
              </a:rPr>
              <a:t>„Der Wald fühlt sich wie ein großes Zuhause an.“</a:t>
            </a:r>
          </a:p>
          <a:p>
            <a:pPr>
              <a:lnSpc>
                <a:spcPct val="90000"/>
              </a:lnSpc>
              <a:spcAft>
                <a:spcPts val="800"/>
              </a:spcAft>
            </a:pPr>
            <a:endParaRPr lang="en-US" sz="1400" dirty="0">
              <a:effectLst/>
              <a:latin typeface="Arial" panose="020B0604020202020204" pitchFamily="34" charset="0"/>
              <a:cs typeface="Arial" panose="020B0604020202020204" pitchFamily="34" charset="0"/>
            </a:endParaRPr>
          </a:p>
          <a:p>
            <a:pPr>
              <a:lnSpc>
                <a:spcPct val="90000"/>
              </a:lnSpc>
              <a:spcAft>
                <a:spcPts val="800"/>
              </a:spcAft>
            </a:pPr>
            <a:r>
              <a:rPr lang="en-US" sz="1400" dirty="0">
                <a:latin typeface="Arial" panose="020B0604020202020204" pitchFamily="34" charset="0"/>
                <a:cs typeface="Arial" panose="020B0604020202020204" pitchFamily="34" charset="0"/>
              </a:rPr>
              <a:t>H</a:t>
            </a:r>
            <a:r>
              <a:rPr lang="en-US" sz="1400" dirty="0">
                <a:effectLst/>
                <a:latin typeface="Arial" panose="020B0604020202020204" pitchFamily="34" charset="0"/>
                <a:cs typeface="Arial" panose="020B0604020202020204" pitchFamily="34" charset="0"/>
              </a:rPr>
              <a:t>och oben bewegten sich die Äste,</a:t>
            </a:r>
            <a:r>
              <a:rPr lang="en-US" sz="1400" dirty="0">
                <a:latin typeface="Arial" panose="020B0604020202020204" pitchFamily="34" charset="0"/>
                <a:cs typeface="Arial" panose="020B0604020202020204" pitchFamily="34" charset="0"/>
              </a:rPr>
              <a:t> u</a:t>
            </a:r>
            <a:r>
              <a:rPr lang="en-US" sz="1400" dirty="0">
                <a:effectLst/>
                <a:latin typeface="Arial" panose="020B0604020202020204" pitchFamily="34" charset="0"/>
                <a:cs typeface="Arial" panose="020B0604020202020204" pitchFamily="34" charset="0"/>
              </a:rPr>
              <a:t>nd der Wald </a:t>
            </a:r>
            <a:r>
              <a:rPr lang="en-US" sz="1400" dirty="0" err="1">
                <a:effectLst/>
                <a:latin typeface="Arial" panose="020B0604020202020204" pitchFamily="34" charset="0"/>
                <a:cs typeface="Arial" panose="020B0604020202020204" pitchFamily="34" charset="0"/>
              </a:rPr>
              <a:t>antwortete</a:t>
            </a:r>
            <a:r>
              <a:rPr lang="en-US" sz="1400" dirty="0">
                <a:effectLst/>
                <a:latin typeface="Arial" panose="020B0604020202020204" pitchFamily="34" charset="0"/>
                <a:cs typeface="Arial" panose="020B0604020202020204" pitchFamily="34" charset="0"/>
              </a:rPr>
              <a:t> leise: „Kommt bald wieder…“</a:t>
            </a:r>
          </a:p>
        </p:txBody>
      </p:sp>
      <p:graphicFrame>
        <p:nvGraphicFramePr>
          <p:cNvPr id="4" name="Tabelle 3">
            <a:extLst>
              <a:ext uri="{FF2B5EF4-FFF2-40B4-BE49-F238E27FC236}">
                <a16:creationId xmlns:a16="http://schemas.microsoft.com/office/drawing/2014/main" id="{815F3B52-B48B-69BD-C08B-1650A0AEE68F}"/>
              </a:ext>
            </a:extLst>
          </p:cNvPr>
          <p:cNvGraphicFramePr>
            <a:graphicFrameLocks noGrp="1"/>
          </p:cNvGraphicFramePr>
          <p:nvPr>
            <p:extLst>
              <p:ext uri="{D42A27DB-BD31-4B8C-83A1-F6EECF244321}">
                <p14:modId xmlns:p14="http://schemas.microsoft.com/office/powerpoint/2010/main" val="4102066987"/>
              </p:ext>
            </p:extLst>
          </p:nvPr>
        </p:nvGraphicFramePr>
        <p:xfrm>
          <a:off x="8230918" y="5747657"/>
          <a:ext cx="3961082" cy="1110333"/>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41641">
                <a:tc>
                  <a:txBody>
                    <a:bodyPr/>
                    <a:lstStyle/>
                    <a:p>
                      <a:r>
                        <a:rPr lang="de-DE" sz="10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0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768692">
                <a:tc>
                  <a:txBody>
                    <a:bodyPr/>
                    <a:lstStyle/>
                    <a:p>
                      <a:r>
                        <a:rPr lang="de-DE" sz="1000" dirty="0">
                          <a:solidFill>
                            <a:schemeClr val="tx1"/>
                          </a:solidFill>
                          <a:latin typeface="Arial" panose="020B0604020202020204" pitchFamily="34" charset="0"/>
                          <a:cs typeface="Arial" panose="020B0604020202020204" pitchFamily="34" charset="0"/>
                        </a:rPr>
                        <a:t>Der Wind kann mit einem Föhn, Blattpapier oder Tuch erzeugt werden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000" dirty="0">
                          <a:solidFill>
                            <a:schemeClr val="tx1"/>
                          </a:solidFill>
                          <a:latin typeface="Arial" panose="020B0604020202020204" pitchFamily="34" charset="0"/>
                          <a:cs typeface="Arial" panose="020B0604020202020204" pitchFamily="34" charset="0"/>
                        </a:rPr>
                        <a:t>Föhn, Papierblatt oder Tuch</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60608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8302493F-FB78-C788-C7AC-8AC53A07C6D2}"/>
              </a:ext>
            </a:extLst>
          </p:cNvPr>
          <p:cNvPicPr>
            <a:picLocks noChangeAspect="1"/>
          </p:cNvPicPr>
          <p:nvPr/>
        </p:nvPicPr>
        <p:blipFill>
          <a:blip r:embed="rId2">
            <a:extLst>
              <a:ext uri="{28A0092B-C50C-407E-A947-70E740481C1C}">
                <a14:useLocalDpi xmlns:a14="http://schemas.microsoft.com/office/drawing/2010/main" val="0"/>
              </a:ext>
            </a:extLst>
          </a:blip>
          <a:srcRect r="5882" b="-1"/>
          <a:stretch>
            <a:fillRect/>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0DBFEC64-921E-D097-5413-8891D270BFA5}"/>
              </a:ext>
            </a:extLst>
          </p:cNvPr>
          <p:cNvSpPr txBox="1"/>
          <p:nvPr/>
        </p:nvSpPr>
        <p:spPr>
          <a:xfrm>
            <a:off x="248653" y="110533"/>
            <a:ext cx="3805990" cy="4732772"/>
          </a:xfrm>
          <a:prstGeom prst="rect">
            <a:avLst/>
          </a:prstGeom>
        </p:spPr>
        <p:txBody>
          <a:bodyPr vert="horz" lIns="91440" tIns="45720" rIns="91440" bIns="45720" rtlCol="0">
            <a:noAutofit/>
          </a:bodyPr>
          <a:lstStyle/>
          <a:p>
            <a:pPr>
              <a:lnSpc>
                <a:spcPct val="90000"/>
              </a:lnSpc>
              <a:spcAft>
                <a:spcPts val="600"/>
              </a:spcAft>
            </a:pPr>
            <a:r>
              <a:rPr lang="en-US" sz="1200" b="1" dirty="0">
                <a:latin typeface="Arial" panose="020B0604020202020204" pitchFamily="34" charset="0"/>
                <a:cs typeface="Arial" panose="020B0604020202020204" pitchFamily="34" charset="0"/>
              </a:rPr>
              <a:t>Vorwort</a:t>
            </a:r>
          </a:p>
          <a:p>
            <a:pPr>
              <a:lnSpc>
                <a:spcPct val="90000"/>
              </a:lnSpc>
              <a:spcAft>
                <a:spcPts val="600"/>
              </a:spcAft>
            </a:pPr>
            <a:r>
              <a:rPr lang="en-US" sz="1200" dirty="0">
                <a:latin typeface="Arial" panose="020B0604020202020204" pitchFamily="34" charset="0"/>
                <a:cs typeface="Arial" panose="020B0604020202020204" pitchFamily="34" charset="0"/>
              </a:rPr>
              <a:t>Die vorliegende Wahrnehmungsgeschichte wurde für den Hausunterricht sowie für die Arbeit in Kleingruppen entwickelt. Sie richtet sich besonders an Schüler:innen mit einer komplexen Beeinträchtigung und orientiert sich an ihren individuellen Wahrnehmungs-, Kommunikations- und Handlungsmöglichkeiten.</a:t>
            </a:r>
          </a:p>
          <a:p>
            <a:pPr>
              <a:lnSpc>
                <a:spcPct val="90000"/>
              </a:lnSpc>
              <a:spcAft>
                <a:spcPts val="600"/>
              </a:spcAft>
            </a:pPr>
            <a:r>
              <a:rPr lang="en-US" sz="1200" dirty="0">
                <a:latin typeface="Arial" panose="020B0604020202020204" pitchFamily="34" charset="0"/>
                <a:cs typeface="Arial" panose="020B0604020202020204" pitchFamily="34" charset="0"/>
              </a:rPr>
              <a:t>Im Mittelpunkt steht das gemeinsame Erleben mit allen Sinnen. Durch wiederkehrende Rituale, ruhige Sprache, Geräusche, Düfte sowie vielfältige taktile Erfahrungen erhalten die Schüler:innen die Möglichkeit, aktiv an der Geschichte teilzunehmen und ihre Umwelt bewusst wahrzunehmen.</a:t>
            </a:r>
          </a:p>
          <a:p>
            <a:pPr>
              <a:lnSpc>
                <a:spcPct val="90000"/>
              </a:lnSpc>
              <a:spcAft>
                <a:spcPts val="600"/>
              </a:spcAft>
            </a:pPr>
            <a:r>
              <a:rPr lang="en-US" sz="1200" dirty="0">
                <a:latin typeface="Arial" panose="020B0604020202020204" pitchFamily="34" charset="0"/>
                <a:cs typeface="Arial" panose="020B0604020202020204" pitchFamily="34" charset="0"/>
              </a:rPr>
              <a:t>Die Unterrichtseinheit ist so gestaltet, dass vor dem Beginn und am Ende der Geschichte das Lied vom Wald erklingt. Der Link ist bei den Materialangaben und kann mit dem Handy abgespielt werden. Wichtig ist, dass die Geschichte langsam und ruhig vorgelesen wird. Dabei können die einzelnen Sinnesangebote direkt erlebt werden. Im grünen Kästchen befinden sich jeweils die methodischen Hinweise sowie die benötigten Materialien zur Durchführung der einzelnen Sequenzen.</a:t>
            </a:r>
          </a:p>
          <a:p>
            <a:pPr>
              <a:lnSpc>
                <a:spcPct val="90000"/>
              </a:lnSpc>
              <a:spcAft>
                <a:spcPts val="600"/>
              </a:spcAft>
            </a:pPr>
            <a:endParaRPr lang="en-US" sz="1200" dirty="0">
              <a:latin typeface="Arial" panose="020B0604020202020204" pitchFamily="34" charset="0"/>
              <a:cs typeface="Arial" panose="020B0604020202020204" pitchFamily="34" charset="0"/>
            </a:endParaRPr>
          </a:p>
          <a:p>
            <a:pPr>
              <a:lnSpc>
                <a:spcPct val="90000"/>
              </a:lnSpc>
              <a:spcAft>
                <a:spcPts val="600"/>
              </a:spcAft>
            </a:pPr>
            <a:r>
              <a:rPr lang="en-US" sz="1200" dirty="0">
                <a:latin typeface="Arial" panose="020B0604020202020204" pitchFamily="34" charset="0"/>
                <a:cs typeface="Arial" panose="020B0604020202020204" pitchFamily="34" charset="0"/>
              </a:rPr>
              <a:t>Die Wahrnehmungsgeschichte soll Raum schaffen für</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gemeinsames Erleben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Beziehung und Kommunikation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Sinneserfahrungen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Ruhe und Aufmerksamkeit </a:t>
            </a:r>
          </a:p>
          <a:p>
            <a:pPr indent="-228600">
              <a:lnSpc>
                <a:spcPct val="90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Freude am Entdecken </a:t>
            </a:r>
          </a:p>
          <a:p>
            <a:pPr>
              <a:lnSpc>
                <a:spcPct val="90000"/>
              </a:lnSpc>
              <a:spcAft>
                <a:spcPts val="600"/>
              </a:spcAft>
            </a:pPr>
            <a:r>
              <a:rPr lang="en-US" sz="1200" dirty="0">
                <a:latin typeface="Arial" panose="020B0604020202020204" pitchFamily="34" charset="0"/>
                <a:cs typeface="Arial" panose="020B0604020202020204" pitchFamily="34" charset="0"/>
              </a:rPr>
              <a:t>Die Angebote können individuell so angepasst, vereinfacht oder erweitert werden, dass jede Schülerin und jeder Schüler auf eigene Weise teilhaben kann.</a:t>
            </a:r>
          </a:p>
        </p:txBody>
      </p:sp>
    </p:spTree>
    <p:extLst>
      <p:ext uri="{BB962C8B-B14F-4D97-AF65-F5344CB8AC3E}">
        <p14:creationId xmlns:p14="http://schemas.microsoft.com/office/powerpoint/2010/main" val="269835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234B14F-DC1B-BF52-5F7B-F8687128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noFill/>
          </a:ln>
          <a:effectLst>
            <a:softEdge rad="112500"/>
          </a:effectLst>
        </p:spPr>
      </p:pic>
      <p:graphicFrame>
        <p:nvGraphicFramePr>
          <p:cNvPr id="4" name="Tabelle 3">
            <a:extLst>
              <a:ext uri="{FF2B5EF4-FFF2-40B4-BE49-F238E27FC236}">
                <a16:creationId xmlns:a16="http://schemas.microsoft.com/office/drawing/2014/main" id="{D1D7F28E-40E6-5F1A-3474-23311B1C4E3F}"/>
              </a:ext>
            </a:extLst>
          </p:cNvPr>
          <p:cNvGraphicFramePr>
            <a:graphicFrameLocks noGrp="1"/>
          </p:cNvGraphicFramePr>
          <p:nvPr>
            <p:extLst>
              <p:ext uri="{D42A27DB-BD31-4B8C-83A1-F6EECF244321}">
                <p14:modId xmlns:p14="http://schemas.microsoft.com/office/powerpoint/2010/main" val="4143457259"/>
              </p:ext>
            </p:extLst>
          </p:nvPr>
        </p:nvGraphicFramePr>
        <p:xfrm>
          <a:off x="7539409" y="3667648"/>
          <a:ext cx="3616908" cy="3064473"/>
        </p:xfrm>
        <a:graphic>
          <a:graphicData uri="http://schemas.openxmlformats.org/drawingml/2006/table">
            <a:tbl>
              <a:tblPr firstRow="1" bandRow="1">
                <a:tableStyleId>{5C22544A-7EE6-4342-B048-85BDC9FD1C3A}</a:tableStyleId>
              </a:tblPr>
              <a:tblGrid>
                <a:gridCol w="3616908">
                  <a:extLst>
                    <a:ext uri="{9D8B030D-6E8A-4147-A177-3AD203B41FA5}">
                      <a16:colId xmlns:a16="http://schemas.microsoft.com/office/drawing/2014/main" val="3393223388"/>
                    </a:ext>
                  </a:extLst>
                </a:gridCol>
              </a:tblGrid>
              <a:tr h="294328">
                <a:tc>
                  <a:txBody>
                    <a:bodyPr/>
                    <a:lstStyle/>
                    <a:p>
                      <a:r>
                        <a:rPr lang="de-DE" sz="1100" u="sng" dirty="0">
                          <a:solidFill>
                            <a:schemeClr val="tx1"/>
                          </a:solidFill>
                          <a:latin typeface="Arial" panose="020B0604020202020204" pitchFamily="34" charset="0"/>
                          <a:cs typeface="Arial" panose="020B0604020202020204" pitchFamily="34" charset="0"/>
                        </a:rPr>
                        <a:t>Material</a:t>
                      </a:r>
                    </a:p>
                  </a:txBody>
                  <a:tcPr>
                    <a:solidFill>
                      <a:schemeClr val="accent6">
                        <a:lumMod val="40000"/>
                        <a:lumOff val="60000"/>
                      </a:schemeClr>
                    </a:solidFill>
                  </a:tcPr>
                </a:tc>
                <a:extLst>
                  <a:ext uri="{0D108BD9-81ED-4DB2-BD59-A6C34878D82A}">
                    <a16:rowId xmlns:a16="http://schemas.microsoft.com/office/drawing/2014/main" val="1757189056"/>
                  </a:ext>
                </a:extLst>
              </a:tr>
              <a:tr h="2770145">
                <a:tc>
                  <a:txBody>
                    <a:bodyPr/>
                    <a:lstStyle/>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kleiner Rucksack</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Föhn, Tuch oder Papier</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Erde, Tannenzapfen, Blätter</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trockene Blätter oder Rettungsfolie</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Rinde oder Ast</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biegsamer, dünner Ast</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Plüschvogel oder BIGmack</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Moos</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Nüsse, Kastanien, Eicheln oder Walnüsse</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Sprühflasche mit Wasser</a:t>
                      </a:r>
                    </a:p>
                    <a:p>
                      <a:pPr marL="171450" indent="-171450">
                        <a:buFont typeface="Arial" panose="020B0604020202020204" pitchFamily="34" charset="0"/>
                        <a:buChar char="•"/>
                      </a:pPr>
                      <a:endParaRPr lang="de-DE" sz="11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b="1" u="sng" dirty="0">
                          <a:solidFill>
                            <a:schemeClr val="tx1"/>
                          </a:solidFill>
                          <a:latin typeface="Arial" panose="020B0604020202020204" pitchFamily="34" charset="0"/>
                          <a:cs typeface="Arial" panose="020B0604020202020204" pitchFamily="34" charset="0"/>
                        </a:rPr>
                        <a:t> Link zum Lied: „Der Wald“</a:t>
                      </a:r>
                    </a:p>
                    <a:p>
                      <a:pPr marL="0" indent="0">
                        <a:buFont typeface="Arial" panose="020B0604020202020204" pitchFamily="34" charset="0"/>
                        <a:buNone/>
                      </a:pPr>
                      <a:endParaRPr lang="de-DE" sz="1100" b="1" u="sng"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de-DE" sz="1100" b="1" u="sng" dirty="0">
                          <a:solidFill>
                            <a:schemeClr val="tx1"/>
                          </a:solidFill>
                          <a:latin typeface="Arial" panose="020B0604020202020204" pitchFamily="34" charset="0"/>
                          <a:cs typeface="Arial" panose="020B0604020202020204" pitchFamily="34" charset="0"/>
                        </a:rPr>
                        <a:t>https://www.youtube.com/watch?v=bk5LEfOKnHQ</a:t>
                      </a:r>
                    </a:p>
                  </a:txBody>
                  <a:tcPr>
                    <a:solidFill>
                      <a:schemeClr val="accent6">
                        <a:lumMod val="40000"/>
                        <a:lumOff val="60000"/>
                      </a:schemeClr>
                    </a:solidFill>
                  </a:tcPr>
                </a:tc>
                <a:extLst>
                  <a:ext uri="{0D108BD9-81ED-4DB2-BD59-A6C34878D82A}">
                    <a16:rowId xmlns:a16="http://schemas.microsoft.com/office/drawing/2014/main" val="2103224984"/>
                  </a:ext>
                </a:extLst>
              </a:tr>
            </a:tbl>
          </a:graphicData>
        </a:graphic>
      </p:graphicFrame>
    </p:spTree>
    <p:extLst>
      <p:ext uri="{BB962C8B-B14F-4D97-AF65-F5344CB8AC3E}">
        <p14:creationId xmlns:p14="http://schemas.microsoft.com/office/powerpoint/2010/main" val="122210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a:extLst>
              <a:ext uri="{FF2B5EF4-FFF2-40B4-BE49-F238E27FC236}">
                <a16:creationId xmlns:a16="http://schemas.microsoft.com/office/drawing/2014/main" id="{9EF72467-B4CB-9149-D848-AEBE26EB9521}"/>
              </a:ext>
            </a:extLst>
          </p:cNvPr>
          <p:cNvPicPr>
            <a:picLocks noChangeAspect="1"/>
          </p:cNvPicPr>
          <p:nvPr/>
        </p:nvPicPr>
        <p:blipFill>
          <a:blip r:embed="rId2">
            <a:extLst>
              <a:ext uri="{28A0092B-C50C-407E-A947-70E740481C1C}">
                <a14:useLocalDpi xmlns:a14="http://schemas.microsoft.com/office/drawing/2010/main" val="0"/>
              </a:ext>
            </a:extLst>
          </a:blip>
          <a:srcRect r="5882" b="-1"/>
          <a:stretch>
            <a:fillRect/>
          </a:stretch>
        </p:blipFill>
        <p:spPr>
          <a:xfrm>
            <a:off x="1" y="10"/>
            <a:ext cx="9545933" cy="6857990"/>
          </a:xfrm>
          <a:prstGeom prst="rect">
            <a:avLst/>
          </a:prstGeom>
        </p:spPr>
      </p:pic>
      <p:sp>
        <p:nvSpPr>
          <p:cNvPr id="13"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43BA79C0-FF45-06F2-8FFF-57DA27612263}"/>
              </a:ext>
            </a:extLst>
          </p:cNvPr>
          <p:cNvSpPr txBox="1"/>
          <p:nvPr/>
        </p:nvSpPr>
        <p:spPr>
          <a:xfrm>
            <a:off x="8330084" y="411982"/>
            <a:ext cx="3386294" cy="3205425"/>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Es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ein warmer Morgen im Sommer.</a:t>
            </a:r>
          </a:p>
          <a:p>
            <a:pPr>
              <a:lnSpc>
                <a:spcPct val="90000"/>
              </a:lnSpc>
              <a:spcAft>
                <a:spcPts val="800"/>
              </a:spcAft>
            </a:pP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Die Sonne schien golden durch die Fenster, als Louis seine kleine Tasche nahm.</a:t>
            </a:r>
          </a:p>
          <a:p>
            <a:pPr>
              <a:lnSpc>
                <a:spcPct val="90000"/>
              </a:lnSpc>
              <a:spcAft>
                <a:spcPts val="800"/>
              </a:spcAft>
            </a:pPr>
            <a:r>
              <a:rPr lang="en-US" sz="1400" dirty="0">
                <a:effectLst/>
                <a:latin typeface="Arial" panose="020B0604020202020204" pitchFamily="34" charset="0"/>
                <a:cs typeface="Arial" panose="020B0604020202020204" pitchFamily="34" charset="0"/>
              </a:rPr>
              <a:t>Heute ging es in den Wald.</a:t>
            </a:r>
          </a:p>
          <a:p>
            <a:pPr>
              <a:lnSpc>
                <a:spcPct val="90000"/>
              </a:lnSpc>
              <a:spcAft>
                <a:spcPts val="800"/>
              </a:spcAft>
            </a:pPr>
            <a:r>
              <a:rPr lang="en-US" sz="1400" dirty="0">
                <a:effectLst/>
                <a:latin typeface="Arial" panose="020B0604020202020204" pitchFamily="34" charset="0"/>
                <a:cs typeface="Arial" panose="020B0604020202020204" pitchFamily="34" charset="0"/>
              </a:rPr>
              <a:t>Schon auf dem Weg spürte Louis den Wind auf seiner Haut.</a:t>
            </a:r>
          </a:p>
          <a:p>
            <a:pPr>
              <a:lnSpc>
                <a:spcPct val="90000"/>
              </a:lnSpc>
              <a:spcAft>
                <a:spcPts val="800"/>
              </a:spcAft>
            </a:pPr>
            <a:r>
              <a:rPr lang="en-US" sz="1400" dirty="0">
                <a:effectLst/>
                <a:latin typeface="Arial" panose="020B0604020202020204" pitchFamily="34" charset="0"/>
                <a:cs typeface="Arial" panose="020B0604020202020204" pitchFamily="34" charset="0"/>
              </a:rPr>
              <a:t>Die Bäume bewegten sich langsam hin und her. Hoch oben rauschten </a:t>
            </a:r>
            <a:r>
              <a:rPr lang="en-US" sz="1400" dirty="0">
                <a:latin typeface="Arial" panose="020B0604020202020204" pitchFamily="34" charset="0"/>
                <a:cs typeface="Arial" panose="020B0604020202020204" pitchFamily="34" charset="0"/>
              </a:rPr>
              <a:t>leise </a:t>
            </a:r>
            <a:r>
              <a:rPr lang="en-US" sz="1400" dirty="0">
                <a:effectLst/>
                <a:latin typeface="Arial" panose="020B0604020202020204" pitchFamily="34" charset="0"/>
                <a:cs typeface="Arial" panose="020B0604020202020204" pitchFamily="34" charset="0"/>
              </a:rPr>
              <a:t>die Blätter</a:t>
            </a:r>
            <a:r>
              <a:rPr lang="en-US" sz="1600" dirty="0">
                <a:effectLst/>
                <a:latin typeface="Arial" panose="020B0604020202020204" pitchFamily="34" charset="0"/>
                <a:cs typeface="Arial" panose="020B0604020202020204" pitchFamily="34" charset="0"/>
              </a:rPr>
              <a:t>.</a:t>
            </a:r>
          </a:p>
        </p:txBody>
      </p:sp>
      <p:graphicFrame>
        <p:nvGraphicFramePr>
          <p:cNvPr id="4" name="Tabelle 3">
            <a:extLst>
              <a:ext uri="{FF2B5EF4-FFF2-40B4-BE49-F238E27FC236}">
                <a16:creationId xmlns:a16="http://schemas.microsoft.com/office/drawing/2014/main" id="{8472911A-A29E-8C8A-F663-46A345AC173F}"/>
              </a:ext>
            </a:extLst>
          </p:cNvPr>
          <p:cNvGraphicFramePr>
            <a:graphicFrameLocks noGrp="1"/>
          </p:cNvGraphicFramePr>
          <p:nvPr>
            <p:extLst>
              <p:ext uri="{D42A27DB-BD31-4B8C-83A1-F6EECF244321}">
                <p14:modId xmlns:p14="http://schemas.microsoft.com/office/powerpoint/2010/main" val="711282606"/>
              </p:ext>
            </p:extLst>
          </p:nvPr>
        </p:nvGraphicFramePr>
        <p:xfrm>
          <a:off x="8340132" y="4833257"/>
          <a:ext cx="3848819" cy="2024734"/>
        </p:xfrm>
        <a:graphic>
          <a:graphicData uri="http://schemas.openxmlformats.org/drawingml/2006/table">
            <a:tbl>
              <a:tblPr firstRow="1" bandRow="1">
                <a:tableStyleId>{5C22544A-7EE6-4342-B048-85BDC9FD1C3A}</a:tableStyleId>
              </a:tblPr>
              <a:tblGrid>
                <a:gridCol w="2405308">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68134">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828300">
                <a:tc>
                  <a:txBody>
                    <a:bodyPr/>
                    <a:lstStyle/>
                    <a:p>
                      <a:r>
                        <a:rPr lang="de-DE" sz="1100" dirty="0">
                          <a:solidFill>
                            <a:schemeClr val="tx1"/>
                          </a:solidFill>
                          <a:latin typeface="Arial" panose="020B0604020202020204" pitchFamily="34" charset="0"/>
                          <a:cs typeface="Arial" panose="020B0604020202020204" pitchFamily="34" charset="0"/>
                        </a:rPr>
                        <a:t>Die Schüler: innen nehmen eine kleine Tasche taktil wahr. Später können sie ihre Waldschätze hineinlegen.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kleiner Rucksack</a:t>
                      </a:r>
                    </a:p>
                  </a:txBody>
                  <a:tcPr>
                    <a:solidFill>
                      <a:schemeClr val="accent6">
                        <a:lumMod val="20000"/>
                        <a:lumOff val="80000"/>
                      </a:schemeClr>
                    </a:solidFill>
                  </a:tcPr>
                </a:tc>
                <a:extLst>
                  <a:ext uri="{0D108BD9-81ED-4DB2-BD59-A6C34878D82A}">
                    <a16:rowId xmlns:a16="http://schemas.microsoft.com/office/drawing/2014/main" val="3928579634"/>
                  </a:ext>
                </a:extLst>
              </a:tr>
              <a:tr h="828300">
                <a:tc>
                  <a:txBody>
                    <a:bodyPr/>
                    <a:lstStyle/>
                    <a:p>
                      <a:r>
                        <a:rPr lang="de-DE" sz="1100" dirty="0">
                          <a:solidFill>
                            <a:schemeClr val="tx1"/>
                          </a:solidFill>
                          <a:latin typeface="Arial" panose="020B0604020202020204" pitchFamily="34" charset="0"/>
                          <a:cs typeface="Arial" panose="020B0604020202020204" pitchFamily="34" charset="0"/>
                        </a:rPr>
                        <a:t>Der Wind kann mit einem Föhn, einem Blatt Papier oder Tuch erzeugt werden.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Föhn, Papierblatt oder Tuch</a:t>
                      </a: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632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C0BEF30-02F0-C1B5-4233-7F03C45112F9}"/>
              </a:ext>
            </a:extLst>
          </p:cNvPr>
          <p:cNvPicPr>
            <a:picLocks noChangeAspect="1"/>
          </p:cNvPicPr>
          <p:nvPr/>
        </p:nvPicPr>
        <p:blipFill>
          <a:blip r:embed="rId2">
            <a:extLst>
              <a:ext uri="{28A0092B-C50C-407E-A947-70E740481C1C}">
                <a14:useLocalDpi xmlns:a14="http://schemas.microsoft.com/office/drawing/2010/main" val="0"/>
              </a:ext>
            </a:extLst>
          </a:blip>
          <a:srcRect l="3016" r="2866" b="-1"/>
          <a:stretch>
            <a:fillRect/>
          </a:stretch>
        </p:blipFill>
        <p:spPr>
          <a:xfrm>
            <a:off x="0" y="10"/>
            <a:ext cx="9887577"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7649094C-2B92-BD72-5DE6-3032869E0459}"/>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800"/>
              </a:spcAft>
            </a:pPr>
            <a:endParaRPr lang="en-US" sz="2000" dirty="0">
              <a:effectLst/>
            </a:endParaRPr>
          </a:p>
        </p:txBody>
      </p:sp>
      <p:sp>
        <p:nvSpPr>
          <p:cNvPr id="7" name="Textfeld 6">
            <a:extLst>
              <a:ext uri="{FF2B5EF4-FFF2-40B4-BE49-F238E27FC236}">
                <a16:creationId xmlns:a16="http://schemas.microsoft.com/office/drawing/2014/main" id="{D3634A74-0EA8-94B9-C5F0-CEEF72D63ECA}"/>
              </a:ext>
            </a:extLst>
          </p:cNvPr>
          <p:cNvSpPr txBox="1"/>
          <p:nvPr/>
        </p:nvSpPr>
        <p:spPr>
          <a:xfrm>
            <a:off x="9011352" y="841604"/>
            <a:ext cx="2760023" cy="2330061"/>
          </a:xfrm>
          <a:prstGeom prst="rect">
            <a:avLst/>
          </a:prstGeom>
          <a:noFill/>
        </p:spPr>
        <p:txBody>
          <a:bodyPr wrap="square">
            <a:spAutoFit/>
          </a:bodyPr>
          <a:lstStyle/>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Louis blieb am Waldrand stehen und schaute staunend hinein.</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Vor ihm lag der große Wald.</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Es roch nach Erde, Tannen und frischen Blättern.</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 Louis atmet tief ein.</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buNone/>
            </a:pPr>
            <a:r>
              <a:rPr lang="de-DE" sz="1400" kern="0" dirty="0">
                <a:effectLst/>
                <a:latin typeface="Arial" panose="020B0604020202020204" pitchFamily="34" charset="0"/>
                <a:ea typeface="Times New Roman" panose="02020603050405020304" pitchFamily="18" charset="0"/>
                <a:cs typeface="Arial" panose="020B0604020202020204" pitchFamily="34" charset="0"/>
              </a:rPr>
              <a:t>„Der Wald riecht </a:t>
            </a:r>
            <a:r>
              <a:rPr lang="de-DE" sz="1400" kern="0" dirty="0">
                <a:latin typeface="Arial" panose="020B0604020202020204" pitchFamily="34" charset="0"/>
                <a:ea typeface="Times New Roman" panose="02020603050405020304" pitchFamily="18" charset="0"/>
                <a:cs typeface="Arial" panose="020B0604020202020204" pitchFamily="34" charset="0"/>
              </a:rPr>
              <a:t>gut</a:t>
            </a:r>
            <a:r>
              <a:rPr lang="de-DE" sz="1400" kern="0" dirty="0">
                <a:effectLst/>
                <a:latin typeface="Arial" panose="020B0604020202020204" pitchFamily="34" charset="0"/>
                <a:ea typeface="Times New Roman" panose="02020603050405020304" pitchFamily="18" charset="0"/>
                <a:cs typeface="Arial" panose="020B0604020202020204" pitchFamily="34" charset="0"/>
              </a:rPr>
              <a:t>“, sagte er leise.</a:t>
            </a:r>
            <a:endParaRPr lang="de-DE" sz="1400" kern="1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113D6157-7756-84BA-E2F2-618163EF0967}"/>
              </a:ext>
            </a:extLst>
          </p:cNvPr>
          <p:cNvGraphicFramePr>
            <a:graphicFrameLocks noGrp="1"/>
          </p:cNvGraphicFramePr>
          <p:nvPr>
            <p:extLst>
              <p:ext uri="{D42A27DB-BD31-4B8C-83A1-F6EECF244321}">
                <p14:modId xmlns:p14="http://schemas.microsoft.com/office/powerpoint/2010/main" val="3725486497"/>
              </p:ext>
            </p:extLst>
          </p:nvPr>
        </p:nvGraphicFramePr>
        <p:xfrm>
          <a:off x="8132867" y="5044273"/>
          <a:ext cx="3961082" cy="1692589"/>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520797">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1171792">
                <a:tc>
                  <a:txBody>
                    <a:bodyPr/>
                    <a:lstStyle/>
                    <a:p>
                      <a:r>
                        <a:rPr lang="de-DE" sz="1100" dirty="0">
                          <a:solidFill>
                            <a:schemeClr val="tx1"/>
                          </a:solidFill>
                          <a:latin typeface="Arial" panose="020B0604020202020204" pitchFamily="34" charset="0"/>
                          <a:cs typeface="Arial" panose="020B0604020202020204" pitchFamily="34" charset="0"/>
                        </a:rPr>
                        <a:t>Erde in einer Schüssel, Tannenzapfen und Blätter werden olfaktorisch und taktil erfahren.</a:t>
                      </a:r>
                    </a:p>
                  </a:txBody>
                  <a:tcPr>
                    <a:solidFill>
                      <a:schemeClr val="accent6">
                        <a:lumMod val="20000"/>
                        <a:lumOff val="80000"/>
                      </a:schemeClr>
                    </a:solidFill>
                  </a:tcPr>
                </a:tc>
                <a:tc>
                  <a:txBody>
                    <a:bodyPr/>
                    <a:lstStyle/>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Erde,</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Tannenzapfen</a:t>
                      </a:r>
                    </a:p>
                    <a:p>
                      <a:pPr marL="171450" indent="-171450">
                        <a:buFont typeface="Arial" panose="020B0604020202020204" pitchFamily="34" charset="0"/>
                        <a:buChar char="•"/>
                      </a:pPr>
                      <a:r>
                        <a:rPr lang="de-DE" sz="1100" dirty="0">
                          <a:solidFill>
                            <a:schemeClr val="tx1"/>
                          </a:solidFill>
                          <a:latin typeface="Arial" panose="020B0604020202020204" pitchFamily="34" charset="0"/>
                          <a:cs typeface="Arial" panose="020B0604020202020204" pitchFamily="34" charset="0"/>
                        </a:rPr>
                        <a:t>Blätter</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69080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367BA75E-59E0-7EAF-03DB-28B8F9BF4093}"/>
              </a:ext>
            </a:extLst>
          </p:cNvPr>
          <p:cNvPicPr>
            <a:picLocks noChangeAspect="1"/>
          </p:cNvPicPr>
          <p:nvPr/>
        </p:nvPicPr>
        <p:blipFill>
          <a:blip r:embed="rId2">
            <a:extLst>
              <a:ext uri="{28A0092B-C50C-407E-A947-70E740481C1C}">
                <a14:useLocalDpi xmlns:a14="http://schemas.microsoft.com/office/drawing/2010/main" val="0"/>
              </a:ext>
            </a:extLst>
          </a:blip>
          <a:srcRect l="5279" r="603"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feld 5">
            <a:extLst>
              <a:ext uri="{FF2B5EF4-FFF2-40B4-BE49-F238E27FC236}">
                <a16:creationId xmlns:a16="http://schemas.microsoft.com/office/drawing/2014/main" id="{48478321-F1E2-76FF-D802-B9FDAF6EFDEF}"/>
              </a:ext>
            </a:extLst>
          </p:cNvPr>
          <p:cNvSpPr txBox="1"/>
          <p:nvPr/>
        </p:nvSpPr>
        <p:spPr>
          <a:xfrm>
            <a:off x="8658508" y="693336"/>
            <a:ext cx="2841566" cy="4607045"/>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Langsam ging Louis zwischen den hohen Bäumen hindurch.</a:t>
            </a:r>
          </a:p>
          <a:p>
            <a:pPr>
              <a:lnSpc>
                <a:spcPct val="90000"/>
              </a:lnSpc>
              <a:spcAft>
                <a:spcPts val="800"/>
              </a:spcAft>
            </a:pPr>
            <a:r>
              <a:rPr lang="en-US" sz="1400" dirty="0">
                <a:effectLst/>
                <a:latin typeface="Arial" panose="020B0604020202020204" pitchFamily="34" charset="0"/>
                <a:cs typeface="Arial" panose="020B0604020202020204" pitchFamily="34" charset="0"/>
              </a:rPr>
              <a:t>Unter seinen Füßen lagen trockene Blätter.</a:t>
            </a:r>
          </a:p>
          <a:p>
            <a:pPr>
              <a:lnSpc>
                <a:spcPct val="90000"/>
              </a:lnSpc>
              <a:spcAft>
                <a:spcPts val="800"/>
              </a:spcAft>
            </a:pP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„Knacks… knister… knack…“</a:t>
            </a:r>
          </a:p>
        </p:txBody>
      </p:sp>
      <p:graphicFrame>
        <p:nvGraphicFramePr>
          <p:cNvPr id="7" name="Tabelle 6">
            <a:extLst>
              <a:ext uri="{FF2B5EF4-FFF2-40B4-BE49-F238E27FC236}">
                <a16:creationId xmlns:a16="http://schemas.microsoft.com/office/drawing/2014/main" id="{1F99AE42-F97C-FC0E-82EF-6AB5FA0CF620}"/>
              </a:ext>
            </a:extLst>
          </p:cNvPr>
          <p:cNvGraphicFramePr>
            <a:graphicFrameLocks noGrp="1"/>
          </p:cNvGraphicFramePr>
          <p:nvPr>
            <p:extLst>
              <p:ext uri="{D42A27DB-BD31-4B8C-83A1-F6EECF244321}">
                <p14:modId xmlns:p14="http://schemas.microsoft.com/office/powerpoint/2010/main" val="3094032099"/>
              </p:ext>
            </p:extLst>
          </p:nvPr>
        </p:nvGraphicFramePr>
        <p:xfrm>
          <a:off x="8227869" y="5841132"/>
          <a:ext cx="3961082" cy="1008969"/>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10452">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698517">
                <a:tc>
                  <a:txBody>
                    <a:bodyPr/>
                    <a:lstStyle/>
                    <a:p>
                      <a:r>
                        <a:rPr lang="de-DE" sz="1100" kern="0" dirty="0">
                          <a:effectLst/>
                          <a:latin typeface="Arial" panose="020B0604020202020204" pitchFamily="34" charset="0"/>
                          <a:ea typeface="Times New Roman" panose="02020603050405020304" pitchFamily="18" charset="0"/>
                          <a:cs typeface="Arial" panose="020B0604020202020204" pitchFamily="34" charset="0"/>
                        </a:rPr>
                        <a:t>Blätter zwischen den Händen zerreiben oder mit der Rettungsfolie knisternde Geräusche erzeugen.</a:t>
                      </a: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trockene Blätter oder Rettungsfolie</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56362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D6853A5F-0DEB-599A-7D0F-F20CBA9EA4A4}"/>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F82C4FFE-ECD6-F05B-342F-89A9BCF1FA63}"/>
              </a:ext>
            </a:extLst>
          </p:cNvPr>
          <p:cNvSpPr txBox="1"/>
          <p:nvPr/>
        </p:nvSpPr>
        <p:spPr>
          <a:xfrm>
            <a:off x="8180003" y="622026"/>
            <a:ext cx="3822189"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Louis hob ein Blatt auf.</a:t>
            </a:r>
          </a:p>
          <a:p>
            <a:pPr>
              <a:lnSpc>
                <a:spcPct val="90000"/>
              </a:lnSpc>
              <a:spcAft>
                <a:spcPts val="800"/>
              </a:spcAft>
            </a:pPr>
            <a:r>
              <a:rPr lang="en-US" sz="1400" dirty="0">
                <a:effectLst/>
                <a:latin typeface="Arial" panose="020B0604020202020204" pitchFamily="34" charset="0"/>
                <a:cs typeface="Arial" panose="020B0604020202020204" pitchFamily="34" charset="0"/>
              </a:rPr>
              <a:t>Es fühlte sich weich an.</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An manchen Stellen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es glatt, an anderen ganz dünn und knitterig.</a:t>
            </a:r>
          </a:p>
          <a:p>
            <a:pPr>
              <a:lnSpc>
                <a:spcPct val="90000"/>
              </a:lnSpc>
              <a:spcAft>
                <a:spcPts val="800"/>
              </a:spcAft>
            </a:pPr>
            <a:r>
              <a:rPr lang="en-US" sz="1400" dirty="0">
                <a:effectLst/>
                <a:latin typeface="Arial" panose="020B0604020202020204" pitchFamily="34" charset="0"/>
                <a:cs typeface="Arial" panose="020B0604020202020204" pitchFamily="34" charset="0"/>
              </a:rPr>
              <a:t> </a:t>
            </a:r>
          </a:p>
          <a:p>
            <a:pPr>
              <a:lnSpc>
                <a:spcPct val="90000"/>
              </a:lnSpc>
              <a:spcAft>
                <a:spcPts val="800"/>
              </a:spcAft>
            </a:pPr>
            <a:r>
              <a:rPr lang="en-US" sz="1400" dirty="0">
                <a:effectLst/>
                <a:latin typeface="Arial" panose="020B0604020202020204" pitchFamily="34" charset="0"/>
                <a:cs typeface="Arial" panose="020B0604020202020204" pitchFamily="34" charset="0"/>
              </a:rPr>
              <a:t>Der Wind pustete vorsichtig </a:t>
            </a:r>
            <a:r>
              <a:rPr lang="en-US" sz="1400" dirty="0" err="1">
                <a:effectLst/>
                <a:latin typeface="Arial" panose="020B0604020202020204" pitchFamily="34" charset="0"/>
                <a:cs typeface="Arial" panose="020B0604020202020204" pitchFamily="34" charset="0"/>
              </a:rPr>
              <a:t>dagegen</a:t>
            </a:r>
            <a:r>
              <a:rPr lang="en-US" sz="1400" dirty="0">
                <a:effectLst/>
                <a:latin typeface="Arial" panose="020B0604020202020204" pitchFamily="34" charset="0"/>
                <a:cs typeface="Arial" panose="020B0604020202020204" pitchFamily="34" charset="0"/>
              </a:rPr>
              <a:t>, und das Blatt bewegte sich leicht.</a:t>
            </a:r>
          </a:p>
        </p:txBody>
      </p:sp>
      <p:graphicFrame>
        <p:nvGraphicFramePr>
          <p:cNvPr id="5" name="Tabelle 4">
            <a:extLst>
              <a:ext uri="{FF2B5EF4-FFF2-40B4-BE49-F238E27FC236}">
                <a16:creationId xmlns:a16="http://schemas.microsoft.com/office/drawing/2014/main" id="{7885944A-80C9-06B9-8A49-4A1EF2CE3456}"/>
              </a:ext>
            </a:extLst>
          </p:cNvPr>
          <p:cNvGraphicFramePr>
            <a:graphicFrameLocks noGrp="1"/>
          </p:cNvGraphicFramePr>
          <p:nvPr>
            <p:extLst>
              <p:ext uri="{D42A27DB-BD31-4B8C-83A1-F6EECF244321}">
                <p14:modId xmlns:p14="http://schemas.microsoft.com/office/powerpoint/2010/main" val="221690049"/>
              </p:ext>
            </p:extLst>
          </p:nvPr>
        </p:nvGraphicFramePr>
        <p:xfrm>
          <a:off x="8227869" y="5285433"/>
          <a:ext cx="3961082" cy="1242357"/>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299664">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486954">
                <a:tc>
                  <a:txBody>
                    <a:bodyPr/>
                    <a:lstStyle/>
                    <a:p>
                      <a:r>
                        <a:rPr lang="de-DE" sz="1100" dirty="0">
                          <a:solidFill>
                            <a:schemeClr val="tx1"/>
                          </a:solidFill>
                          <a:latin typeface="Arial" panose="020B0604020202020204" pitchFamily="34" charset="0"/>
                          <a:cs typeface="Arial" panose="020B0604020202020204" pitchFamily="34" charset="0"/>
                        </a:rPr>
                        <a:t>Das Blatt olfaktorisch und taktil wahrnehmen lassen.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Blätter</a:t>
                      </a:r>
                    </a:p>
                  </a:txBody>
                  <a:tcPr>
                    <a:solidFill>
                      <a:schemeClr val="accent6">
                        <a:lumMod val="20000"/>
                        <a:lumOff val="80000"/>
                      </a:schemeClr>
                    </a:solidFill>
                  </a:tcPr>
                </a:tc>
                <a:extLst>
                  <a:ext uri="{0D108BD9-81ED-4DB2-BD59-A6C34878D82A}">
                    <a16:rowId xmlns:a16="http://schemas.microsoft.com/office/drawing/2014/main" val="3928579634"/>
                  </a:ext>
                </a:extLst>
              </a:tr>
              <a:tr h="455739">
                <a:tc>
                  <a:txBody>
                    <a:bodyPr/>
                    <a:lstStyle/>
                    <a:p>
                      <a:r>
                        <a:rPr lang="de-DE" sz="1100" dirty="0">
                          <a:solidFill>
                            <a:schemeClr val="tx1"/>
                          </a:solidFill>
                          <a:latin typeface="Arial" panose="020B0604020202020204" pitchFamily="34" charset="0"/>
                          <a:cs typeface="Arial" panose="020B0604020202020204" pitchFamily="34" charset="0"/>
                        </a:rPr>
                        <a:t>Das Blatt wird angepustet und bewegt.</a:t>
                      </a:r>
                    </a:p>
                  </a:txBody>
                  <a:tcPr>
                    <a:solidFill>
                      <a:schemeClr val="accent6">
                        <a:lumMod val="20000"/>
                        <a:lumOff val="80000"/>
                      </a:schemeClr>
                    </a:solidFill>
                  </a:tcPr>
                </a:tc>
                <a:tc>
                  <a:txBody>
                    <a:bodyPr/>
                    <a:lstStyle/>
                    <a:p>
                      <a:pPr marL="171450" indent="-171450">
                        <a:buFont typeface="Arial" panose="020B0604020202020204" pitchFamily="34" charset="0"/>
                        <a:buChar char="•"/>
                      </a:pPr>
                      <a:endParaRPr lang="de-DE" sz="110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814100895"/>
                  </a:ext>
                </a:extLst>
              </a:tr>
            </a:tbl>
          </a:graphicData>
        </a:graphic>
      </p:graphicFrame>
    </p:spTree>
    <p:extLst>
      <p:ext uri="{BB962C8B-B14F-4D97-AF65-F5344CB8AC3E}">
        <p14:creationId xmlns:p14="http://schemas.microsoft.com/office/powerpoint/2010/main" val="376589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A314E951-62D5-2135-B77F-63DDAB481026}"/>
              </a:ext>
            </a:extLst>
          </p:cNvPr>
          <p:cNvPicPr>
            <a:picLocks noChangeAspect="1"/>
          </p:cNvPicPr>
          <p:nvPr/>
        </p:nvPicPr>
        <p:blipFill>
          <a:blip r:embed="rId2">
            <a:extLst>
              <a:ext uri="{28A0092B-C50C-407E-A947-70E740481C1C}">
                <a14:useLocalDpi xmlns:a14="http://schemas.microsoft.com/office/drawing/2010/main" val="0"/>
              </a:ext>
            </a:extLst>
          </a:blip>
          <a:srcRect l="5884" r="-1"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70B06222-006A-9DB4-ACB8-5AD978AF84CD}"/>
              </a:ext>
            </a:extLst>
          </p:cNvPr>
          <p:cNvSpPr txBox="1"/>
          <p:nvPr/>
        </p:nvSpPr>
        <p:spPr>
          <a:xfrm>
            <a:off x="8578735" y="721779"/>
            <a:ext cx="3323704" cy="3742762"/>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Mitten im Wald entdeckte Louis einen riesigen Baum.</a:t>
            </a:r>
          </a:p>
          <a:p>
            <a:pPr>
              <a:lnSpc>
                <a:spcPct val="90000"/>
              </a:lnSpc>
              <a:spcAft>
                <a:spcPts val="800"/>
              </a:spcAft>
            </a:pPr>
            <a:r>
              <a:rPr lang="en-US" sz="1400" dirty="0">
                <a:effectLst/>
                <a:latin typeface="Arial" panose="020B0604020202020204" pitchFamily="34" charset="0"/>
                <a:cs typeface="Arial" panose="020B0604020202020204" pitchFamily="34" charset="0"/>
              </a:rPr>
              <a:t>Der Stamm </a:t>
            </a:r>
            <a:r>
              <a:rPr lang="en-US" sz="1400" dirty="0">
                <a:latin typeface="Arial" panose="020B0604020202020204" pitchFamily="34" charset="0"/>
                <a:cs typeface="Arial" panose="020B0604020202020204" pitchFamily="34" charset="0"/>
              </a:rPr>
              <a:t>war</a:t>
            </a:r>
            <a:r>
              <a:rPr lang="en-US" sz="1400" dirty="0">
                <a:effectLst/>
                <a:latin typeface="Arial" panose="020B0604020202020204" pitchFamily="34" charset="0"/>
                <a:cs typeface="Arial" panose="020B0604020202020204" pitchFamily="34" charset="0"/>
              </a:rPr>
              <a:t> dick und breit.</a:t>
            </a:r>
          </a:p>
          <a:p>
            <a:pPr>
              <a:lnSpc>
                <a:spcPct val="90000"/>
              </a:lnSpc>
              <a:spcAft>
                <a:spcPts val="800"/>
              </a:spcAft>
            </a:pPr>
            <a:r>
              <a:rPr lang="en-US" sz="1400" dirty="0">
                <a:effectLst/>
                <a:latin typeface="Arial" panose="020B0604020202020204" pitchFamily="34" charset="0"/>
                <a:cs typeface="Arial" panose="020B0604020202020204" pitchFamily="34" charset="0"/>
              </a:rPr>
              <a:t>Vorsichtig legte Louis seine Hände auf die Rinde.</a:t>
            </a:r>
          </a:p>
          <a:p>
            <a:pPr>
              <a:lnSpc>
                <a:spcPct val="90000"/>
              </a:lnSpc>
              <a:spcAft>
                <a:spcPts val="800"/>
              </a:spcAft>
            </a:pPr>
            <a:r>
              <a:rPr lang="en-US" sz="1400" dirty="0">
                <a:effectLst/>
                <a:latin typeface="Arial" panose="020B0604020202020204" pitchFamily="34" charset="0"/>
                <a:cs typeface="Arial" panose="020B0604020202020204" pitchFamily="34" charset="0"/>
              </a:rPr>
              <a:t> Die Rinde fühlte sich rau an.</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Manche Stellen </a:t>
            </a:r>
            <a:r>
              <a:rPr lang="en-US" sz="1400" dirty="0">
                <a:latin typeface="Arial" panose="020B0604020202020204" pitchFamily="34" charset="0"/>
                <a:cs typeface="Arial" panose="020B0604020202020204" pitchFamily="34" charset="0"/>
              </a:rPr>
              <a:t>waren</a:t>
            </a:r>
            <a:r>
              <a:rPr lang="en-US" sz="1400" dirty="0">
                <a:effectLst/>
                <a:latin typeface="Arial" panose="020B0604020202020204" pitchFamily="34" charset="0"/>
                <a:cs typeface="Arial" panose="020B0604020202020204" pitchFamily="34" charset="0"/>
              </a:rPr>
              <a:t> hart und trocken. Andere </a:t>
            </a:r>
            <a:r>
              <a:rPr lang="en-US" sz="1400" dirty="0">
                <a:latin typeface="Arial" panose="020B0604020202020204" pitchFamily="34" charset="0"/>
                <a:cs typeface="Arial" panose="020B0604020202020204" pitchFamily="34" charset="0"/>
              </a:rPr>
              <a:t>waren</a:t>
            </a:r>
            <a:r>
              <a:rPr lang="en-US" sz="1400" dirty="0">
                <a:effectLst/>
                <a:latin typeface="Arial" panose="020B0604020202020204" pitchFamily="34" charset="0"/>
                <a:cs typeface="Arial" panose="020B0604020202020204" pitchFamily="34" charset="0"/>
              </a:rPr>
              <a:t> kühl und rissig. </a:t>
            </a:r>
          </a:p>
        </p:txBody>
      </p:sp>
      <p:graphicFrame>
        <p:nvGraphicFramePr>
          <p:cNvPr id="5" name="Tabelle 4">
            <a:extLst>
              <a:ext uri="{FF2B5EF4-FFF2-40B4-BE49-F238E27FC236}">
                <a16:creationId xmlns:a16="http://schemas.microsoft.com/office/drawing/2014/main" id="{EEFB81B1-DEDE-99D0-BBE1-37CB887FE56F}"/>
              </a:ext>
            </a:extLst>
          </p:cNvPr>
          <p:cNvGraphicFramePr>
            <a:graphicFrameLocks noGrp="1"/>
          </p:cNvGraphicFramePr>
          <p:nvPr>
            <p:extLst>
              <p:ext uri="{D42A27DB-BD31-4B8C-83A1-F6EECF244321}">
                <p14:modId xmlns:p14="http://schemas.microsoft.com/office/powerpoint/2010/main" val="1212736545"/>
              </p:ext>
            </p:extLst>
          </p:nvPr>
        </p:nvGraphicFramePr>
        <p:xfrm>
          <a:off x="8227869" y="5486400"/>
          <a:ext cx="3961082" cy="1371590"/>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422028">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949562">
                <a:tc>
                  <a:txBody>
                    <a:bodyPr/>
                    <a:lstStyle/>
                    <a:p>
                      <a:r>
                        <a:rPr lang="de-DE" sz="1100" dirty="0">
                          <a:solidFill>
                            <a:schemeClr val="tx1"/>
                          </a:solidFill>
                          <a:latin typeface="Arial" panose="020B0604020202020204" pitchFamily="34" charset="0"/>
                          <a:cs typeface="Arial" panose="020B0604020202020204" pitchFamily="34" charset="0"/>
                        </a:rPr>
                        <a:t>Wird taktil wahrgenommen, indem die Finger und die ganze Hand langsam und vorsichtig über die Rinde gleiten.</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Rinde oder Ast</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319974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ABB2925B-4B88-F69F-AFAD-DFC432CE838A}"/>
              </a:ext>
            </a:extLst>
          </p:cNvPr>
          <p:cNvPicPr>
            <a:picLocks noChangeAspect="1"/>
          </p:cNvPicPr>
          <p:nvPr/>
        </p:nvPicPr>
        <p:blipFill>
          <a:blip r:embed="rId2">
            <a:extLst>
              <a:ext uri="{28A0092B-C50C-407E-A947-70E740481C1C}">
                <a14:useLocalDpi xmlns:a14="http://schemas.microsoft.com/office/drawing/2010/main" val="0"/>
              </a:ext>
            </a:extLst>
          </a:blip>
          <a:srcRect l="1284" r="4598" b="-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feld 3">
            <a:extLst>
              <a:ext uri="{FF2B5EF4-FFF2-40B4-BE49-F238E27FC236}">
                <a16:creationId xmlns:a16="http://schemas.microsoft.com/office/drawing/2014/main" id="{99E20724-AA5F-5CEF-BA8F-15616FCA620A}"/>
              </a:ext>
            </a:extLst>
          </p:cNvPr>
          <p:cNvSpPr txBox="1"/>
          <p:nvPr/>
        </p:nvSpPr>
        <p:spPr>
          <a:xfrm>
            <a:off x="9127375" y="1657977"/>
            <a:ext cx="2359428" cy="2756687"/>
          </a:xfrm>
          <a:prstGeom prst="rect">
            <a:avLst/>
          </a:prstGeom>
        </p:spPr>
        <p:txBody>
          <a:bodyPr vert="horz" lIns="91440" tIns="45720" rIns="91440" bIns="45720" rtlCol="0">
            <a:normAutofit/>
          </a:bodyPr>
          <a:lstStyle/>
          <a:p>
            <a:pPr>
              <a:lnSpc>
                <a:spcPct val="90000"/>
              </a:lnSpc>
              <a:spcAft>
                <a:spcPts val="800"/>
              </a:spcAft>
            </a:pPr>
            <a:r>
              <a:rPr lang="en-US" sz="1400" dirty="0">
                <a:effectLst/>
                <a:latin typeface="Arial" panose="020B0604020202020204" pitchFamily="34" charset="0"/>
                <a:cs typeface="Arial" panose="020B0604020202020204" pitchFamily="34" charset="0"/>
              </a:rPr>
              <a:t>Hoch oben im Baum rief ein Vogel:</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„Piep… piep… tiriliii!“</a:t>
            </a:r>
          </a:p>
        </p:txBody>
      </p:sp>
      <p:graphicFrame>
        <p:nvGraphicFramePr>
          <p:cNvPr id="5" name="Tabelle 4">
            <a:extLst>
              <a:ext uri="{FF2B5EF4-FFF2-40B4-BE49-F238E27FC236}">
                <a16:creationId xmlns:a16="http://schemas.microsoft.com/office/drawing/2014/main" id="{58F8D13E-3752-7B0E-9383-5AB5F3A28095}"/>
              </a:ext>
            </a:extLst>
          </p:cNvPr>
          <p:cNvGraphicFramePr>
            <a:graphicFrameLocks noGrp="1"/>
          </p:cNvGraphicFramePr>
          <p:nvPr>
            <p:extLst>
              <p:ext uri="{D42A27DB-BD31-4B8C-83A1-F6EECF244321}">
                <p14:modId xmlns:p14="http://schemas.microsoft.com/office/powerpoint/2010/main" val="1079068477"/>
              </p:ext>
            </p:extLst>
          </p:nvPr>
        </p:nvGraphicFramePr>
        <p:xfrm>
          <a:off x="8227869" y="5426110"/>
          <a:ext cx="3961082" cy="1431880"/>
        </p:xfrm>
        <a:graphic>
          <a:graphicData uri="http://schemas.openxmlformats.org/drawingml/2006/table">
            <a:tbl>
              <a:tblPr firstRow="1" bandRow="1">
                <a:tableStyleId>{5C22544A-7EE6-4342-B048-85BDC9FD1C3A}</a:tableStyleId>
              </a:tblPr>
              <a:tblGrid>
                <a:gridCol w="2517571">
                  <a:extLst>
                    <a:ext uri="{9D8B030D-6E8A-4147-A177-3AD203B41FA5}">
                      <a16:colId xmlns:a16="http://schemas.microsoft.com/office/drawing/2014/main" val="341006825"/>
                    </a:ext>
                  </a:extLst>
                </a:gridCol>
                <a:gridCol w="1443511">
                  <a:extLst>
                    <a:ext uri="{9D8B030D-6E8A-4147-A177-3AD203B41FA5}">
                      <a16:colId xmlns:a16="http://schemas.microsoft.com/office/drawing/2014/main" val="280617539"/>
                    </a:ext>
                  </a:extLst>
                </a:gridCol>
              </a:tblGrid>
              <a:tr h="318196">
                <a:tc>
                  <a:txBody>
                    <a:bodyPr/>
                    <a:lstStyle/>
                    <a:p>
                      <a:r>
                        <a:rPr lang="de-DE" sz="1100" dirty="0">
                          <a:solidFill>
                            <a:schemeClr val="tx1"/>
                          </a:solidFill>
                          <a:latin typeface="Arial" panose="020B0604020202020204" pitchFamily="34" charset="0"/>
                          <a:cs typeface="Arial" panose="020B0604020202020204" pitchFamily="34" charset="0"/>
                        </a:rPr>
                        <a:t>Methodische Überlegungen</a:t>
                      </a:r>
                    </a:p>
                  </a:txBody>
                  <a:tcPr>
                    <a:solidFill>
                      <a:schemeClr val="accent6">
                        <a:lumMod val="20000"/>
                        <a:lumOff val="80000"/>
                      </a:schemeClr>
                    </a:solidFill>
                  </a:tcPr>
                </a:tc>
                <a:tc>
                  <a:txBody>
                    <a:bodyPr/>
                    <a:lstStyle/>
                    <a:p>
                      <a:r>
                        <a:rPr lang="de-DE" sz="1100" dirty="0">
                          <a:solidFill>
                            <a:schemeClr val="tx1"/>
                          </a:solidFill>
                          <a:latin typeface="Arial" panose="020B0604020202020204" pitchFamily="34" charset="0"/>
                          <a:cs typeface="Arial" panose="020B0604020202020204" pitchFamily="34" charset="0"/>
                        </a:rPr>
                        <a:t>Material</a:t>
                      </a:r>
                    </a:p>
                  </a:txBody>
                  <a:tcPr>
                    <a:solidFill>
                      <a:schemeClr val="accent6">
                        <a:lumMod val="20000"/>
                        <a:lumOff val="80000"/>
                      </a:schemeClr>
                    </a:solidFill>
                  </a:tcPr>
                </a:tc>
                <a:extLst>
                  <a:ext uri="{0D108BD9-81ED-4DB2-BD59-A6C34878D82A}">
                    <a16:rowId xmlns:a16="http://schemas.microsoft.com/office/drawing/2014/main" val="1066323952"/>
                  </a:ext>
                </a:extLst>
              </a:tr>
              <a:tr h="1113684">
                <a:tc>
                  <a:txBody>
                    <a:bodyPr/>
                    <a:lstStyle/>
                    <a:p>
                      <a:r>
                        <a:rPr lang="de-DE" sz="1100" dirty="0">
                          <a:solidFill>
                            <a:schemeClr val="tx1"/>
                          </a:solidFill>
                          <a:latin typeface="Arial" panose="020B0604020202020204" pitchFamily="34" charset="0"/>
                          <a:cs typeface="Arial" panose="020B0604020202020204" pitchFamily="34" charset="0"/>
                        </a:rPr>
                        <a:t>Wenn vorhanden, kann ein Plüschvogel zum Einsatz kommen. Oder die Vogellaute werden auf einen BIGmack aufgenommen, den der/die Schüler: in auslösen kann. </a:t>
                      </a:r>
                    </a:p>
                  </a:txBody>
                  <a:tcPr>
                    <a:solidFill>
                      <a:schemeClr val="accent6">
                        <a:lumMod val="20000"/>
                        <a:lumOff val="80000"/>
                      </a:schemeClr>
                    </a:solidFill>
                  </a:tcPr>
                </a:tc>
                <a:tc>
                  <a:txBody>
                    <a:bodyPr/>
                    <a:lstStyle/>
                    <a:p>
                      <a:pPr marL="0" indent="0">
                        <a:buFont typeface="Arial" panose="020B0604020202020204" pitchFamily="34" charset="0"/>
                        <a:buNone/>
                      </a:pPr>
                      <a:r>
                        <a:rPr lang="de-DE" sz="1100" dirty="0">
                          <a:solidFill>
                            <a:schemeClr val="tx1"/>
                          </a:solidFill>
                          <a:latin typeface="Arial" panose="020B0604020202020204" pitchFamily="34" charset="0"/>
                          <a:cs typeface="Arial" panose="020B0604020202020204" pitchFamily="34" charset="0"/>
                        </a:rPr>
                        <a:t>Plüschvogel oder BIGmack</a:t>
                      </a:r>
                    </a:p>
                  </a:txBody>
                  <a:tcPr>
                    <a:solidFill>
                      <a:schemeClr val="accent6">
                        <a:lumMod val="20000"/>
                        <a:lumOff val="80000"/>
                      </a:schemeClr>
                    </a:solidFill>
                  </a:tcPr>
                </a:tc>
                <a:extLst>
                  <a:ext uri="{0D108BD9-81ED-4DB2-BD59-A6C34878D82A}">
                    <a16:rowId xmlns:a16="http://schemas.microsoft.com/office/drawing/2014/main" val="3928579634"/>
                  </a:ext>
                </a:extLst>
              </a:tr>
            </a:tbl>
          </a:graphicData>
        </a:graphic>
      </p:graphicFrame>
    </p:spTree>
    <p:extLst>
      <p:ext uri="{BB962C8B-B14F-4D97-AF65-F5344CB8AC3E}">
        <p14:creationId xmlns:p14="http://schemas.microsoft.com/office/powerpoint/2010/main" val="411165074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Breitbild</PresentationFormat>
  <Paragraphs>176</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Christiane von Mallinckrodt</dc:creator>
  <cp:lastModifiedBy>Christiane von Mallinckrodt</cp:lastModifiedBy>
  <cp:revision>18</cp:revision>
  <dcterms:created xsi:type="dcterms:W3CDTF">2026-05-09T09:44:27Z</dcterms:created>
  <dcterms:modified xsi:type="dcterms:W3CDTF">2026-05-29T14:43:15Z</dcterms:modified>
</cp:coreProperties>
</file>